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2" r:id="rId2"/>
    <p:sldMasterId id="2147483686" r:id="rId3"/>
    <p:sldMasterId id="2147483693" r:id="rId4"/>
    <p:sldMasterId id="2147483701" r:id="rId5"/>
  </p:sldMasterIdLst>
  <p:notesMasterIdLst>
    <p:notesMasterId r:id="rId33"/>
  </p:notesMasterIdLst>
  <p:handoutMasterIdLst>
    <p:handoutMasterId r:id="rId34"/>
  </p:handoutMasterIdLst>
  <p:sldIdLst>
    <p:sldId id="420" r:id="rId6"/>
    <p:sldId id="443" r:id="rId7"/>
    <p:sldId id="444" r:id="rId8"/>
    <p:sldId id="445" r:id="rId9"/>
    <p:sldId id="446" r:id="rId10"/>
    <p:sldId id="400" r:id="rId11"/>
    <p:sldId id="441" r:id="rId12"/>
    <p:sldId id="442" r:id="rId13"/>
    <p:sldId id="401" r:id="rId14"/>
    <p:sldId id="439" r:id="rId15"/>
    <p:sldId id="438" r:id="rId16"/>
    <p:sldId id="430" r:id="rId17"/>
    <p:sldId id="404" r:id="rId18"/>
    <p:sldId id="406" r:id="rId19"/>
    <p:sldId id="407" r:id="rId20"/>
    <p:sldId id="408" r:id="rId21"/>
    <p:sldId id="409" r:id="rId22"/>
    <p:sldId id="410" r:id="rId23"/>
    <p:sldId id="411" r:id="rId24"/>
    <p:sldId id="412" r:id="rId25"/>
    <p:sldId id="413" r:id="rId26"/>
    <p:sldId id="414" r:id="rId27"/>
    <p:sldId id="415" r:id="rId28"/>
    <p:sldId id="416" r:id="rId29"/>
    <p:sldId id="417" r:id="rId30"/>
    <p:sldId id="418" r:id="rId31"/>
    <p:sldId id="419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gray" frameSlides="1"/>
  <p:clrMru>
    <a:srgbClr val="56007B"/>
    <a:srgbClr val="F0681A"/>
    <a:srgbClr val="74B333"/>
    <a:srgbClr val="078000"/>
    <a:srgbClr val="89C962"/>
    <a:srgbClr val="A6A6A6"/>
    <a:srgbClr val="136520"/>
    <a:srgbClr val="177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37" autoAdjust="0"/>
    <p:restoredTop sz="95109" autoAdjust="0"/>
  </p:normalViewPr>
  <p:slideViewPr>
    <p:cSldViewPr snapToGrid="0" snapToObjects="1">
      <p:cViewPr>
        <p:scale>
          <a:sx n="152" d="100"/>
          <a:sy n="152" d="100"/>
        </p:scale>
        <p:origin x="144" y="-15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8FD63-CB25-D544-A86F-0808070D1011}" type="datetimeFigureOut">
              <a:rPr lang="en-US" smtClean="0"/>
              <a:t>5/14/19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286BE-BC4F-1544-BB40-3164DD3D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A62C5-ED92-5849-A074-9B37B39996B8}" type="datetimeFigureOut">
              <a:rPr lang="en-US" smtClean="0"/>
              <a:t>5/14/19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12BA9-FA49-8C49-913C-9903FA164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4525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b="1" dirty="0" smtClean="0"/>
              <a:t>How</a:t>
            </a:r>
            <a:r>
              <a:rPr lang="fi-FI" b="1" baseline="0" dirty="0" smtClean="0"/>
              <a:t> look a GFF3 file 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b="1" baseline="0" dirty="0" smtClean="0"/>
              <a:t>Here </a:t>
            </a:r>
            <a:r>
              <a:rPr lang="fi-FI" b="1" dirty="0" smtClean="0"/>
              <a:t>One gene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parent / children relationship provides a mechanism allowing to group features at several hierarchical level allowing representing complex entities like here.</a:t>
            </a:r>
          </a:p>
          <a:p>
            <a:endParaRPr lang="en-US" dirty="0" smtClean="0"/>
          </a:p>
          <a:p>
            <a:pPr marL="0" indent="0">
              <a:buFont typeface="Symbol" charset="0"/>
              <a:buNone/>
            </a:pPr>
            <a:r>
              <a:rPr lang="en-US" dirty="0" smtClean="0"/>
              <a:t>The content can differ a lot according to the tool/group</a:t>
            </a:r>
            <a:r>
              <a:rPr lang="en-US" baseline="0" dirty="0" smtClean="0"/>
              <a:t> producing the file. </a:t>
            </a:r>
          </a:p>
          <a:p>
            <a:pPr marL="0" indent="0">
              <a:buFont typeface="Symbol" charset="0"/>
              <a:buNone/>
            </a:pPr>
            <a:r>
              <a:rPr lang="en-US" baseline="0" dirty="0" smtClean="0"/>
              <a:t>About the feature: One can write transcript instead of mRNA, or say UTR instead of 3’UTR and 5’UTR or the 3/5 number could also be written with letter and so one.</a:t>
            </a:r>
          </a:p>
          <a:p>
            <a:pPr marL="0" indent="0">
              <a:buFont typeface="Symbol" charset="0"/>
              <a:buNone/>
            </a:pPr>
            <a:r>
              <a:rPr lang="en-US" baseline="0" dirty="0" smtClean="0"/>
              <a:t>About the attributes: There is actually no limit for naming the tag. You can use what ever you want.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43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b="1" dirty="0" smtClean="0"/>
              <a:t>How</a:t>
            </a:r>
            <a:r>
              <a:rPr lang="fi-FI" b="1" baseline="0" dirty="0" smtClean="0"/>
              <a:t> look a GFF3 file 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b="1" baseline="0" dirty="0" smtClean="0"/>
              <a:t>Here </a:t>
            </a:r>
            <a:r>
              <a:rPr lang="fi-FI" b="1" dirty="0" smtClean="0"/>
              <a:t>One gene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parent / children relationship provides a mechanism allowing to group features at several hierarchical level allowing representing complex entities like here.</a:t>
            </a:r>
          </a:p>
          <a:p>
            <a:endParaRPr lang="en-US" dirty="0" smtClean="0"/>
          </a:p>
          <a:p>
            <a:pPr marL="0" indent="0">
              <a:buFont typeface="Symbol" charset="0"/>
              <a:buNone/>
            </a:pPr>
            <a:r>
              <a:rPr lang="en-US" dirty="0" smtClean="0"/>
              <a:t>The content can differ a lot according to the tool/group</a:t>
            </a:r>
            <a:r>
              <a:rPr lang="en-US" baseline="0" dirty="0" smtClean="0"/>
              <a:t> producing the file. </a:t>
            </a:r>
          </a:p>
          <a:p>
            <a:pPr marL="0" indent="0">
              <a:buFont typeface="Symbol" charset="0"/>
              <a:buNone/>
            </a:pPr>
            <a:r>
              <a:rPr lang="en-US" baseline="0" dirty="0" smtClean="0"/>
              <a:t>About the feature: One can write transcript instead of mRNA, or say UTR instead of 3’UTR and 5’UTR or the 3/5 number could also be written with letter and so one.</a:t>
            </a:r>
          </a:p>
          <a:p>
            <a:pPr marL="0" indent="0">
              <a:buFont typeface="Symbol" charset="0"/>
              <a:buNone/>
            </a:pPr>
            <a:r>
              <a:rPr lang="en-US" baseline="0" dirty="0" smtClean="0"/>
              <a:t>About the attributes: There is actually no limit for naming the tag. You can use what ever you want.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4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if a locus is completely missing from the assembly, it cannot be annotated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17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BIAS? Wrong</a:t>
            </a:r>
            <a:r>
              <a:rPr lang="en-US" baseline="0" dirty="0" smtClean="0"/>
              <a:t> annotation are easily propagated</a:t>
            </a:r>
          </a:p>
          <a:p>
            <a:r>
              <a:rPr lang="en-US" baseline="0" dirty="0" smtClean="0"/>
              <a:t>Do not allow defining UTRs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788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define transcribed portion ! </a:t>
            </a:r>
            <a:r>
              <a:rPr lang="en-US" baseline="0" dirty="0" err="1" smtClean="0"/>
              <a:t>Conpare</a:t>
            </a:r>
            <a:r>
              <a:rPr lang="en-US" baseline="0" dirty="0" smtClean="0"/>
              <a:t> to Protein it contains UTR 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107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have sequenced </a:t>
            </a:r>
            <a:r>
              <a:rPr lang="en-US" dirty="0" err="1" smtClean="0"/>
              <a:t>preMRNA</a:t>
            </a:r>
            <a:r>
              <a:rPr lang="en-US" baseline="0" dirty="0" smtClean="0"/>
              <a:t> some reads will span into the </a:t>
            </a:r>
            <a:r>
              <a:rPr lang="en-US" baseline="0" dirty="0" err="1" smtClean="0"/>
              <a:t>intronic</a:t>
            </a:r>
            <a:r>
              <a:rPr lang="en-US" baseline="0" dirty="0" smtClean="0"/>
              <a:t> regions and provide wrong information about what is CDS or not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6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w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AC70-0CEC-F44D-B675-C59DDEAEBA17}" type="datetime1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6723" y="6585623"/>
            <a:ext cx="587277" cy="27237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933B0580-DF84-9446-904E-939BF4084F75}" type="slidenum">
              <a:rPr lang="en-US" smtClean="0"/>
              <a:pPr/>
              <a:t>‹#›</a:t>
            </a:fld>
            <a:r>
              <a:rPr lang="en-US" dirty="0" smtClean="0"/>
              <a:t>/55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483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3427141" cy="43780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C314-F473-F640-A74C-B7B4846B09A1}" type="datetime1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3B0580-DF84-9446-904E-939BF408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21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9A058-74F4-5A49-8817-2FF4DA681EC9}" type="datetime1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3B0580-DF84-9446-904E-939BF408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34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EA253-07F6-E449-8BDB-3F2653FE6196}" type="datetime1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83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3427141" cy="437801"/>
          </a:xfrm>
          <a:prstGeom prst="rect">
            <a:avLst/>
          </a:prstGeo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B6DD0-FCB4-F249-A45D-545543FAD423}" type="datetime1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36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52D2A-AF80-7B44-9C5D-EE1A8E99D155}" type="datetime1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81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3427141" cy="437801"/>
          </a:xfrm>
          <a:prstGeom prst="rect">
            <a:avLst/>
          </a:prstGeo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6EB18-12A4-E547-8E9D-5E1C2D11D6C5}" type="datetime1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16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3427141" cy="43780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B1F3-3738-EA4D-A985-0162B4398F7F}" type="datetime1">
              <a:rPr lang="en-US" smtClean="0"/>
              <a:t>5/14/19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2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3427141" cy="437801"/>
          </a:xfrm>
          <a:prstGeom prst="rect">
            <a:avLst/>
          </a:prstGeo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FFC5-03F1-E94F-8B65-65C149A69E07}" type="datetime1">
              <a:rPr lang="en-US" smtClean="0"/>
              <a:t>5/14/19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507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149B-BD11-B742-99B1-CD50B9C54BE7}" type="datetime1">
              <a:rPr lang="en-US" smtClean="0"/>
              <a:t>5/14/19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00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6B0F-5078-054D-A66B-D6D15CD925EF}" type="datetime1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89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3427141" cy="43780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BDD2-262E-E949-9A5A-2F51E67E956B}" type="datetime1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6723" y="6585623"/>
            <a:ext cx="587277" cy="27237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933B0580-DF84-9446-904E-939BF4084F75}" type="slidenum">
              <a:rPr lang="en-US" smtClean="0"/>
              <a:pPr/>
              <a:t>‹#›</a:t>
            </a:fld>
            <a:r>
              <a:rPr lang="en-US" dirty="0" smtClean="0"/>
              <a:t>/55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936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FCCBC-A31E-924E-AF6E-B26F68455515}" type="datetime1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146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3427141" cy="437801"/>
          </a:xfrm>
          <a:prstGeom prst="rect">
            <a:avLst/>
          </a:prstGeo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9AFF-682F-8440-83D2-BC2EA32972E6}" type="datetime1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21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BEB3-72CC-6641-AC8B-F4A50D574B1A}" type="datetime1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344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07448-0913-A649-952A-64C8B32E23DD}" type="datetime1">
              <a:rPr lang="en-US" smtClean="0"/>
              <a:t>5/14/19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sv-SE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63447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12660-597C-CF48-BDF3-0BCA0B1C7AB6}" type="datetime1">
              <a:rPr lang="en-US" smtClean="0"/>
              <a:t>5/14/19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</p:spTree>
    <p:extLst>
      <p:ext uri="{BB962C8B-B14F-4D97-AF65-F5344CB8AC3E}">
        <p14:creationId xmlns:p14="http://schemas.microsoft.com/office/powerpoint/2010/main" val="22056613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86AA-7580-F842-83FA-C50E2B51FCFD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2019-05-14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639E-0CBF-9D4F-A0BA-59D31147FEB2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2019-05-14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E68B-AA29-4F4A-8F77-CB89B298E5B3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2019-05-14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7A03-BAA6-2E42-929A-DDE164447BB8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2019-05-14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_AND_BODY">
    <p:bg>
      <p:bgPr>
        <a:gradFill flip="none" rotWithShape="1">
          <a:gsLst>
            <a:gs pos="0">
              <a:srgbClr val="FFFFFF"/>
            </a:gs>
            <a:gs pos="100000">
              <a:srgbClr val="DEECE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892968" y="0"/>
            <a:ext cx="7358064" cy="3473648"/>
          </a:xfrm>
          <a:prstGeom prst="rect">
            <a:avLst/>
          </a:prstGeom>
          <a:ln>
            <a:round/>
          </a:ln>
        </p:spPr>
        <p:txBody>
          <a:bodyPr lIns="62506" tIns="62506" rIns="62506" bIns="62506" anchor="b">
            <a:noAutofit/>
          </a:bodyPr>
          <a:lstStyle>
            <a:lvl1pPr defTabSz="642915">
              <a:defRPr sz="5800"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uFillTx/>
              </a:defRPr>
            </a:pPr>
            <a:r>
              <a:rPr sz="5800">
                <a:uFill>
                  <a:solidFill/>
                </a:uFill>
              </a:rP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xfrm>
            <a:off x="892968" y="3536157"/>
            <a:ext cx="7358064" cy="3321844"/>
          </a:xfrm>
          <a:prstGeom prst="rect">
            <a:avLst/>
          </a:prstGeom>
          <a:ln>
            <a:round/>
          </a:ln>
        </p:spPr>
        <p:txBody>
          <a:bodyPr lIns="62506" tIns="62506" rIns="62506" bIns="62506" anchor="t">
            <a:noAutofit/>
          </a:bodyPr>
          <a:lstStyle>
            <a:lvl1pPr marL="0" indent="0" algn="ctr" defTabSz="642915">
              <a:spcBef>
                <a:spcPts val="0"/>
              </a:spcBef>
              <a:buClr>
                <a:srgbClr val="000000"/>
              </a:buClr>
              <a:buSzTx/>
              <a:buNone/>
              <a:defRPr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1pPr>
            <a:lvl2pPr marL="0" indent="0" algn="ctr" defTabSz="642915">
              <a:spcBef>
                <a:spcPts val="0"/>
              </a:spcBef>
              <a:buClr>
                <a:srgbClr val="000000"/>
              </a:buClr>
              <a:buSzTx/>
              <a:buNone/>
              <a:defRPr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2pPr>
            <a:lvl3pPr marL="0" indent="0" algn="ctr" defTabSz="642915">
              <a:spcBef>
                <a:spcPts val="0"/>
              </a:spcBef>
              <a:buClr>
                <a:srgbClr val="000000"/>
              </a:buClr>
              <a:buSzTx/>
              <a:buNone/>
              <a:defRPr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3pPr>
            <a:lvl4pPr marL="0" indent="0" algn="ctr" defTabSz="642915">
              <a:spcBef>
                <a:spcPts val="0"/>
              </a:spcBef>
              <a:buClr>
                <a:srgbClr val="000000"/>
              </a:buClr>
              <a:buSzTx/>
              <a:buNone/>
              <a:defRPr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4pPr>
            <a:lvl5pPr marL="0" indent="0" algn="ctr" defTabSz="642915">
              <a:spcBef>
                <a:spcPts val="0"/>
              </a:spcBef>
              <a:buClr>
                <a:srgbClr val="000000"/>
              </a:buClr>
              <a:buSzTx/>
              <a:buNone/>
              <a:defRPr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Five</a:t>
            </a:r>
          </a:p>
        </p:txBody>
      </p:sp>
    </p:spTree>
    <p:extLst/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975A-D37E-2F4A-82AF-03D19BCB1F85}" type="datetime1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3B0580-DF84-9446-904E-939BF408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817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2019-05-14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2063148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4" y="1782810"/>
            <a:ext cx="8038683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8039204" cy="23764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2019-05-14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0370" y="543985"/>
            <a:ext cx="3222111" cy="616251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97227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5000" b="1" i="0">
                <a:solidFill>
                  <a:srgbClr val="36C7DB"/>
                </a:solidFill>
                <a:latin typeface="Humanst521 BT" pitchFamily="34" charset="0"/>
                <a:cs typeface="Humanst521 B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1600" y="4749800"/>
            <a:ext cx="5816600" cy="1079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900">
                <a:solidFill>
                  <a:srgbClr val="36C7DB"/>
                </a:solidFill>
                <a:latin typeface="Humanst521 BT" pitchFamily="34" charset="0"/>
                <a:cs typeface="Humanst521 BT" pitchFamily="34" charset="0"/>
              </a:defRPr>
            </a:lvl1pPr>
            <a:lvl2pPr marL="456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5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1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7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41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0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252536" y="6093296"/>
            <a:ext cx="9937104" cy="216024"/>
          </a:xfrm>
          <a:prstGeom prst="rect">
            <a:avLst/>
          </a:prstGeom>
          <a:solidFill>
            <a:srgbClr val="36C7DB"/>
          </a:solidFill>
          <a:ln>
            <a:solidFill>
              <a:srgbClr val="36C7D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rtlCol="0" anchor="ctr"/>
          <a:lstStyle/>
          <a:p>
            <a:pPr algn="ctr" defTabSz="912713"/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99557"/>
            <a:ext cx="3312367" cy="1192785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2736"/>
            <a:ext cx="8229600" cy="5760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 b="1" i="0">
                <a:solidFill>
                  <a:srgbClr val="002060"/>
                </a:solidFill>
                <a:latin typeface="Humanst521 B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3"/>
            <a:ext cx="8229600" cy="4281341"/>
          </a:xfrm>
          <a:prstGeom prst="rect">
            <a:avLst/>
          </a:prstGeom>
        </p:spPr>
        <p:txBody>
          <a:bodyPr/>
          <a:lstStyle>
            <a:lvl1pPr>
              <a:defRPr>
                <a:latin typeface="Humanst521 BT" pitchFamily="34" charset="0"/>
              </a:defRPr>
            </a:lvl1pPr>
            <a:lvl2pPr>
              <a:defRPr>
                <a:latin typeface="Humanst521 BT" pitchFamily="34" charset="0"/>
              </a:defRPr>
            </a:lvl2pPr>
            <a:lvl3pPr>
              <a:defRPr>
                <a:latin typeface="Humanst521 BT" pitchFamily="34" charset="0"/>
              </a:defRPr>
            </a:lvl3pPr>
            <a:lvl4pPr>
              <a:defRPr>
                <a:latin typeface="Humanst521 BT" pitchFamily="34" charset="0"/>
              </a:defRPr>
            </a:lvl4pPr>
            <a:lvl5pPr>
              <a:defRPr>
                <a:latin typeface="Humanst521 B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70926" y="6492911"/>
            <a:ext cx="4159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2D050"/>
                </a:solidFill>
                <a:latin typeface="Humanst521 BT" pitchFamily="34" charset="0"/>
              </a:defRPr>
            </a:lvl1pPr>
          </a:lstStyle>
          <a:p>
            <a:pPr defTabSz="914400"/>
            <a:fld id="{EF15D6EA-EBF7-4C2E-A1CC-C279B7E6D53A}" type="slidenum">
              <a:rPr lang="en-GB" smtClean="0"/>
              <a:pPr defTabSz="914400"/>
              <a:t>‹#›</a:t>
            </a:fld>
            <a:endParaRPr lang="en-GB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2736"/>
            <a:ext cx="8229600" cy="5760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 b="1" i="0">
                <a:solidFill>
                  <a:srgbClr val="002060"/>
                </a:solidFill>
                <a:latin typeface="Humanst521 B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3"/>
            <a:ext cx="8229600" cy="4281341"/>
          </a:xfrm>
          <a:prstGeom prst="rect">
            <a:avLst/>
          </a:prstGeom>
        </p:spPr>
        <p:txBody>
          <a:bodyPr/>
          <a:lstStyle>
            <a:lvl1pPr>
              <a:defRPr>
                <a:latin typeface="Humanst521 BT" pitchFamily="34" charset="0"/>
              </a:defRPr>
            </a:lvl1pPr>
            <a:lvl2pPr>
              <a:defRPr>
                <a:latin typeface="Humanst521 BT" pitchFamily="34" charset="0"/>
              </a:defRPr>
            </a:lvl2pPr>
            <a:lvl3pPr>
              <a:defRPr>
                <a:latin typeface="Humanst521 BT" pitchFamily="34" charset="0"/>
              </a:defRPr>
            </a:lvl3pPr>
            <a:lvl4pPr>
              <a:defRPr>
                <a:latin typeface="Humanst521 BT" pitchFamily="34" charset="0"/>
              </a:defRPr>
            </a:lvl4pPr>
            <a:lvl5pPr>
              <a:defRPr>
                <a:latin typeface="Humanst521 B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70926" y="6492911"/>
            <a:ext cx="4159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umanst521 BT" pitchFamily="34" charset="0"/>
              </a:defRPr>
            </a:lvl1pPr>
          </a:lstStyle>
          <a:p>
            <a:pPr defTabSz="914400"/>
            <a:fld id="{EF15D6EA-EBF7-4C2E-A1CC-C279B7E6D53A}" type="slidenum">
              <a:rPr lang="en-GB" smtClean="0">
                <a:solidFill>
                  <a:prstClr val="white">
                    <a:lumMod val="50000"/>
                  </a:prstClr>
                </a:solidFill>
              </a:rPr>
              <a:pPr defTabSz="914400"/>
              <a:t>‹#›</a:t>
            </a:fld>
            <a:endParaRPr lang="en-GB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23498" y="6483386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EF15D6EA-EBF7-4C2E-A1CC-C279B7E6D53A}" type="slidenum">
              <a:rPr lang="en-GB" smtClean="0">
                <a:solidFill>
                  <a:srgbClr val="FFFFFF"/>
                </a:solidFill>
              </a:rPr>
              <a:pPr defTabSz="914400"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7A03-BAA6-2E42-929A-DDE164447BB8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2019-05-14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86AA-7580-F842-83FA-C50E2B51FCFD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2019-05-14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639E-0CBF-9D4F-A0BA-59D31147FEB2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2019-05-14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3427141" cy="43780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C640-2762-1941-AC1C-67F71E0E788E}" type="datetime1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3B0580-DF84-9446-904E-939BF408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162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E68B-AA29-4F4A-8F77-CB89B298E5B3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2019-05-14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7A03-BAA6-2E42-929A-DDE164447BB8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2019-05-14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_AND_BODY">
    <p:bg>
      <p:bgPr>
        <a:gradFill flip="none" rotWithShape="1">
          <a:gsLst>
            <a:gs pos="0">
              <a:srgbClr val="FFFFFF"/>
            </a:gs>
            <a:gs pos="100000">
              <a:srgbClr val="DEECE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892968" y="0"/>
            <a:ext cx="7358064" cy="3473648"/>
          </a:xfrm>
          <a:prstGeom prst="rect">
            <a:avLst/>
          </a:prstGeom>
          <a:ln>
            <a:round/>
          </a:ln>
        </p:spPr>
        <p:txBody>
          <a:bodyPr lIns="62506" tIns="62506" rIns="62506" bIns="62506" anchor="b">
            <a:noAutofit/>
          </a:bodyPr>
          <a:lstStyle>
            <a:lvl1pPr defTabSz="642915">
              <a:defRPr sz="5800"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uFillTx/>
              </a:defRPr>
            </a:pPr>
            <a:r>
              <a:rPr sz="5800">
                <a:uFill>
                  <a:solidFill/>
                </a:uFill>
              </a:rP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xfrm>
            <a:off x="892968" y="3536157"/>
            <a:ext cx="7358064" cy="3321844"/>
          </a:xfrm>
          <a:prstGeom prst="rect">
            <a:avLst/>
          </a:prstGeom>
          <a:ln>
            <a:round/>
          </a:ln>
        </p:spPr>
        <p:txBody>
          <a:bodyPr lIns="62506" tIns="62506" rIns="62506" bIns="62506" anchor="t">
            <a:noAutofit/>
          </a:bodyPr>
          <a:lstStyle>
            <a:lvl1pPr marL="0" indent="0" algn="ctr" defTabSz="642915">
              <a:spcBef>
                <a:spcPts val="0"/>
              </a:spcBef>
              <a:buClr>
                <a:srgbClr val="000000"/>
              </a:buClr>
              <a:buSzTx/>
              <a:buNone/>
              <a:defRPr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1pPr>
            <a:lvl2pPr marL="0" indent="0" algn="ctr" defTabSz="642915">
              <a:spcBef>
                <a:spcPts val="0"/>
              </a:spcBef>
              <a:buClr>
                <a:srgbClr val="000000"/>
              </a:buClr>
              <a:buSzTx/>
              <a:buNone/>
              <a:defRPr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2pPr>
            <a:lvl3pPr marL="0" indent="0" algn="ctr" defTabSz="642915">
              <a:spcBef>
                <a:spcPts val="0"/>
              </a:spcBef>
              <a:buClr>
                <a:srgbClr val="000000"/>
              </a:buClr>
              <a:buSzTx/>
              <a:buNone/>
              <a:defRPr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3pPr>
            <a:lvl4pPr marL="0" indent="0" algn="ctr" defTabSz="642915">
              <a:spcBef>
                <a:spcPts val="0"/>
              </a:spcBef>
              <a:buClr>
                <a:srgbClr val="000000"/>
              </a:buClr>
              <a:buSzTx/>
              <a:buNone/>
              <a:defRPr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4pPr>
            <a:lvl5pPr marL="0" indent="0" algn="ctr" defTabSz="642915">
              <a:spcBef>
                <a:spcPts val="0"/>
              </a:spcBef>
              <a:buClr>
                <a:srgbClr val="000000"/>
              </a:buClr>
              <a:buSzTx/>
              <a:buNone/>
              <a:defRPr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Five</a:t>
            </a:r>
          </a:p>
        </p:txBody>
      </p:sp>
    </p:spTree>
    <p:extLst/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3427141" cy="43780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FD4E-D1D6-F547-B9F5-70EA656D11AE}" type="datetime1">
              <a:rPr lang="en-US" smtClean="0"/>
              <a:t>5/14/19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3B0580-DF84-9446-904E-939BF408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2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3427141" cy="43780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C7D35-DAA7-524A-A24F-94D24C6DACDE}" type="datetime1">
              <a:rPr lang="en-US" smtClean="0"/>
              <a:t>5/14/19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3B0580-DF84-9446-904E-939BF408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50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B3E5F-6D4A-634B-9AB1-21464D1290AE}" type="datetime1">
              <a:rPr lang="en-US" smtClean="0"/>
              <a:t>5/14/19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3B0580-DF84-9446-904E-939BF408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00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0943A-435C-F044-A4BE-2B0253A7C911}" type="datetime1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3B0580-DF84-9446-904E-939BF408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89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92BA-4381-E04A-915B-AEC90860580F}" type="datetime1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3B0580-DF84-9446-904E-939BF408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14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theme" Target="../theme/theme2.xml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8" Type="http://schemas.openxmlformats.org/officeDocument/2006/relationships/image" Target="../media/image5.png"/><Relationship Id="rId19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theme" Target="../theme/theme3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theme" Target="../theme/theme4.xml"/><Relationship Id="rId9" Type="http://schemas.openxmlformats.org/officeDocument/2006/relationships/image" Target="../media/image2.png"/><Relationship Id="rId10" Type="http://schemas.openxmlformats.org/officeDocument/2006/relationships/image" Target="../media/image6.emf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theme" Target="../theme/theme5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99358-7979-DA46-A599-70FC211FAAEB}" type="datetime1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80536" y="885906"/>
            <a:ext cx="8982927" cy="37171"/>
          </a:xfrm>
          <a:prstGeom prst="line">
            <a:avLst/>
          </a:prstGeom>
          <a:ln>
            <a:solidFill>
              <a:srgbClr val="F0681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nbislogo-text-orange-mm-4.emf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578" y="109448"/>
            <a:ext cx="1224156" cy="709575"/>
          </a:xfrm>
          <a:prstGeom prst="rect">
            <a:avLst/>
          </a:prstGeom>
        </p:spPr>
      </p:pic>
      <p:sp>
        <p:nvSpPr>
          <p:cNvPr id="23" name="Rounded Rectangle 22"/>
          <p:cNvSpPr/>
          <p:nvPr userDrawn="1"/>
        </p:nvSpPr>
        <p:spPr>
          <a:xfrm>
            <a:off x="538976" y="762637"/>
            <a:ext cx="879707" cy="246537"/>
          </a:xfrm>
          <a:prstGeom prst="roundRect">
            <a:avLst/>
          </a:prstGeom>
          <a:solidFill>
            <a:srgbClr val="C3D69B"/>
          </a:solidFill>
          <a:ln w="28575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</a:endParaRPr>
          </a:p>
        </p:txBody>
      </p:sp>
      <p:sp>
        <p:nvSpPr>
          <p:cNvPr id="24" name="Rounded Rectangle 23"/>
          <p:cNvSpPr/>
          <p:nvPr userDrawn="1"/>
        </p:nvSpPr>
        <p:spPr>
          <a:xfrm>
            <a:off x="1571083" y="762637"/>
            <a:ext cx="163551" cy="246537"/>
          </a:xfrm>
          <a:prstGeom prst="roundRect">
            <a:avLst/>
          </a:prstGeom>
          <a:solidFill>
            <a:srgbClr val="C3D69B"/>
          </a:solidFill>
          <a:ln w="28575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 userDrawn="1"/>
        </p:nvSpPr>
        <p:spPr>
          <a:xfrm>
            <a:off x="1989873" y="762637"/>
            <a:ext cx="1033347" cy="246537"/>
          </a:xfrm>
          <a:prstGeom prst="roundRect">
            <a:avLst/>
          </a:prstGeom>
          <a:solidFill>
            <a:srgbClr val="C3D69B"/>
          </a:solidFill>
          <a:ln w="28575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4B333"/>
              </a:solidFill>
            </a:endParaRPr>
          </a:p>
        </p:txBody>
      </p:sp>
      <p:sp>
        <p:nvSpPr>
          <p:cNvPr id="26" name="Rounded Rectangle 25"/>
          <p:cNvSpPr/>
          <p:nvPr userDrawn="1"/>
        </p:nvSpPr>
        <p:spPr>
          <a:xfrm>
            <a:off x="3411035" y="762637"/>
            <a:ext cx="1033347" cy="24653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 userDrawn="1"/>
        </p:nvSpPr>
        <p:spPr>
          <a:xfrm>
            <a:off x="4444382" y="849999"/>
            <a:ext cx="241610" cy="104053"/>
          </a:xfrm>
          <a:prstGeom prst="roundRect">
            <a:avLst/>
          </a:prstGeom>
          <a:solidFill>
            <a:srgbClr val="C3D69B"/>
          </a:solidFill>
          <a:ln w="19050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 userDrawn="1"/>
        </p:nvSpPr>
        <p:spPr>
          <a:xfrm>
            <a:off x="397107" y="849999"/>
            <a:ext cx="142488" cy="104053"/>
          </a:xfrm>
          <a:prstGeom prst="roundRect">
            <a:avLst/>
          </a:prstGeom>
          <a:solidFill>
            <a:srgbClr val="C3D69B"/>
          </a:solidFill>
          <a:ln w="19050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8916" y="6356350"/>
            <a:ext cx="497884" cy="365125"/>
          </a:xfrm>
          <a:prstGeom prst="rect">
            <a:avLst/>
          </a:prstGeom>
        </p:spPr>
        <p:txBody>
          <a:bodyPr/>
          <a:lstStyle/>
          <a:p>
            <a:fld id="{933B0580-DF84-9446-904E-939BF408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0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2000" kern="1200">
          <a:solidFill>
            <a:srgbClr val="13652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74B333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E952-9A84-9243-8465-21FAC5F3430B}" type="datetime1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80536" y="885906"/>
            <a:ext cx="8982927" cy="37171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38976" y="762637"/>
            <a:ext cx="879707" cy="246537"/>
          </a:xfrm>
          <a:prstGeom prst="roundRect">
            <a:avLst/>
          </a:prstGeom>
          <a:solidFill>
            <a:srgbClr val="C3D69B"/>
          </a:solidFill>
          <a:ln w="28575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571083" y="762637"/>
            <a:ext cx="163551" cy="246537"/>
          </a:xfrm>
          <a:prstGeom prst="roundRect">
            <a:avLst/>
          </a:prstGeom>
          <a:solidFill>
            <a:srgbClr val="C3D69B"/>
          </a:solidFill>
          <a:ln w="28575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989873" y="762637"/>
            <a:ext cx="1033347" cy="246537"/>
          </a:xfrm>
          <a:prstGeom prst="roundRect">
            <a:avLst/>
          </a:prstGeom>
          <a:solidFill>
            <a:srgbClr val="C3D69B"/>
          </a:solidFill>
          <a:ln w="28575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4B333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411035" y="762637"/>
            <a:ext cx="1033347" cy="24653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444382" y="849999"/>
            <a:ext cx="241610" cy="104053"/>
          </a:xfrm>
          <a:prstGeom prst="roundRect">
            <a:avLst/>
          </a:prstGeom>
          <a:solidFill>
            <a:srgbClr val="C3D69B"/>
          </a:solidFill>
          <a:ln w="19050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97107" y="849999"/>
            <a:ext cx="142488" cy="104053"/>
          </a:xfrm>
          <a:prstGeom prst="roundRect">
            <a:avLst/>
          </a:prstGeom>
          <a:solidFill>
            <a:srgbClr val="C3D69B"/>
          </a:solidFill>
          <a:ln w="19050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Bildobjekt 8" descr="SciLifeLab_logotyp_green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5900" y="141325"/>
            <a:ext cx="1773973" cy="573264"/>
          </a:xfrm>
          <a:prstGeom prst="rect">
            <a:avLst/>
          </a:prstGeom>
        </p:spPr>
      </p:pic>
      <p:pic>
        <p:nvPicPr>
          <p:cNvPr id="22" name="Bildobjekt 9" descr="pattern_start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pic>
        <p:nvPicPr>
          <p:cNvPr id="26" name="Picture 25" descr="Elixir-logo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4805681"/>
            <a:ext cx="1106742" cy="833119"/>
          </a:xfrm>
          <a:prstGeom prst="rect">
            <a:avLst/>
          </a:prstGeom>
        </p:spPr>
      </p:pic>
      <p:pic>
        <p:nvPicPr>
          <p:cNvPr id="27" name="Picture 26" descr="Excelerate-Logo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83846">
            <a:off x="5700567" y="4106058"/>
            <a:ext cx="2314381" cy="697515"/>
          </a:xfrm>
          <a:prstGeom prst="rect">
            <a:avLst/>
          </a:prstGeom>
        </p:spPr>
      </p:pic>
      <p:pic>
        <p:nvPicPr>
          <p:cNvPr id="17" name="Picture 16" descr="nbislogo-text-orange-mm-4.emf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578" y="109448"/>
            <a:ext cx="1224156" cy="7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0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2000" kern="1200">
          <a:solidFill>
            <a:srgbClr val="13652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74B333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5912A5B3-F70C-C041-8E9F-31DE6412BBEC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2019-05-14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Rak 10"/>
          <p:cNvCxnSpPr/>
          <p:nvPr userDrawn="1"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25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124744"/>
            <a:ext cx="8543862" cy="4819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729905"/>
            <a:ext cx="8091653" cy="42502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914400"/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 defTabSz="914400"/>
              <a:t>2019-05-14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914400"/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6136" y="17791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endParaRPr lang="sv-SE" dirty="0">
              <a:solidFill>
                <a:prstClr val="black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1633079" cy="84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81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5912A5B3-F70C-C041-8E9F-31DE6412BBEC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2019-05-14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Rak 10"/>
          <p:cNvCxnSpPr/>
          <p:nvPr userDrawn="1"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0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epeatmasker.org/RepeatModeler/" TargetMode="External"/><Relationship Id="rId3" Type="http://schemas.openxmlformats.org/officeDocument/2006/relationships/hyperlink" Target="http://www.repeatmasker.or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1.png"/><Relationship Id="rId3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718380"/>
            <a:ext cx="9254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</a:rPr>
              <a:t>Introduction to genome annotation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6" name="Rubrik 6"/>
          <p:cNvSpPr txBox="1">
            <a:spLocks/>
          </p:cNvSpPr>
          <p:nvPr/>
        </p:nvSpPr>
        <p:spPr>
          <a:xfrm>
            <a:off x="7178351" y="960381"/>
            <a:ext cx="1985511" cy="30478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sv-SE" sz="1600" b="0" dirty="0" smtClean="0"/>
              <a:t>Henrik Lantz</a:t>
            </a:r>
            <a:endParaRPr lang="sv-SE" sz="1600" b="0" dirty="0"/>
          </a:p>
        </p:txBody>
      </p:sp>
      <p:sp>
        <p:nvSpPr>
          <p:cNvPr id="7" name="Rubrik 6"/>
          <p:cNvSpPr txBox="1">
            <a:spLocks/>
          </p:cNvSpPr>
          <p:nvPr/>
        </p:nvSpPr>
        <p:spPr>
          <a:xfrm>
            <a:off x="6057683" y="6553212"/>
            <a:ext cx="2994037" cy="30478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sv-SE" sz="1600" b="0" dirty="0" err="1" smtClean="0"/>
              <a:t>Genome</a:t>
            </a:r>
            <a:r>
              <a:rPr lang="sv-SE" sz="1600" b="0" dirty="0" smtClean="0"/>
              <a:t> annotation </a:t>
            </a:r>
            <a:r>
              <a:rPr lang="mr-IN" sz="1600" b="0" dirty="0" smtClean="0"/>
              <a:t>–</a:t>
            </a:r>
            <a:r>
              <a:rPr lang="sv-SE" sz="1600" b="0" dirty="0" smtClean="0"/>
              <a:t> May 2019</a:t>
            </a:r>
            <a:endParaRPr lang="sv-SE" sz="1600" b="0" dirty="0"/>
          </a:p>
        </p:txBody>
      </p:sp>
    </p:spTree>
    <p:extLst>
      <p:ext uri="{BB962C8B-B14F-4D97-AF65-F5344CB8AC3E}">
        <p14:creationId xmlns:p14="http://schemas.microsoft.com/office/powerpoint/2010/main" val="154258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45911" y="1207897"/>
            <a:ext cx="927171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#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#gff-version 3.2.1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  <a:cs typeface="Consolas"/>
              </a:rPr>
              <a:t>#</a:t>
            </a:r>
            <a:r>
              <a:rPr lang="en-US" sz="1600" dirty="0">
                <a:solidFill>
                  <a:srgbClr val="000000"/>
                </a:solidFill>
                <a:latin typeface="Consolas"/>
                <a:cs typeface="Consolas"/>
              </a:rPr>
              <a:t>#sequence-region ctg123 1 1497228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  <a:cs typeface="Consolas"/>
              </a:rPr>
              <a:t>C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tg123  .  Gene  1000  9000  .  +  .  ID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gene1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;Name=EDEN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c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tg123  .  mRNA  1050  9000  .  +  .  ID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mRNA1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;Parent=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gene1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;Name=EDEN.1</a:t>
            </a:r>
          </a:p>
          <a:p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ctg123  .  mRNA  1050  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9000 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 .  +  .  ID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mRNA2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;Parent=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gene1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;Name=EDEN.2</a:t>
            </a:r>
          </a:p>
          <a:p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ctg123  .  exon  1300  1500  .  +  .  ID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exon1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;Parent=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mRNA3</a:t>
            </a:r>
            <a:endParaRPr lang="de-DE" sz="16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ctg123  .  exon  1050  1500  .  +  .  ID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exon2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;Parent=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mRNA1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,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mRNA2</a:t>
            </a:r>
            <a:endParaRPr lang="de-DE" sz="16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ctg123  .  exon  3000  3902  .  +  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.  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ID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exon3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;Parent=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mRNA1</a:t>
            </a:r>
            <a:endParaRPr lang="de-DE" sz="16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ctg123  .  exon  5000  5500  .  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+ 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 .  ID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exon4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;Parent=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mRNA1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,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mRNA2</a:t>
            </a:r>
            <a:endParaRPr lang="de-DE" sz="16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ctg123  .  exon  7000  9000  .  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+ 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 .  ID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exon5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;Parent=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mRNA1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,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mRNA2</a:t>
            </a:r>
          </a:p>
          <a:p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ctg123  .  CDS   1201  1500  .  +  0  ID=cds1;Parent=mRNA1;Name=eden1</a:t>
            </a:r>
          </a:p>
          <a:p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ctg123  .  CDS   3000  3902  .  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+ 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 0  ID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cds1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;Parent=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mRNA1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;Name=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eden1</a:t>
            </a:r>
            <a:endParaRPr lang="de-DE" sz="16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ctg123  .  CDS   5000  5500  .  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+ 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 0  ID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cds1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;Parent=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mRNA1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;Name=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eden1</a:t>
            </a:r>
            <a:endParaRPr lang="de-DE" sz="16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ctg123  .  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CDS  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 7000  7600  .  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+ 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 0  ID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cds1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;Parent=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mRNA1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;Name=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eden1</a:t>
            </a:r>
            <a:endParaRPr lang="de-DE" sz="16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Ctg123  .  CDS   1201  1500  .  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+ 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 0  ID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cds2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;Parent=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mRNA2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;Name=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eden2</a:t>
            </a:r>
            <a:endParaRPr lang="de-DE" sz="16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ctg123  .  CDS   5000  5500  .  +  0  ID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cds2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;Parent=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mRNA2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;Name=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eden2</a:t>
            </a:r>
            <a:endParaRPr lang="de-DE" sz="16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Ctg123  .  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CDS  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 7000  7600  .  +  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0  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ID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cds2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;Parent=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mRNA2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;Name=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eden2</a:t>
            </a:r>
            <a:endParaRPr lang="de-DE" sz="16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76391" y="1767775"/>
            <a:ext cx="867410" cy="3718216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6391" y="1207897"/>
            <a:ext cx="3962676" cy="554167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943801" y="1767404"/>
            <a:ext cx="305935" cy="3718216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1249736" y="1762064"/>
            <a:ext cx="735242" cy="3718216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2004075" y="1767774"/>
            <a:ext cx="626569" cy="3723802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3284726" y="1773360"/>
            <a:ext cx="348527" cy="3718216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2630645" y="1773360"/>
            <a:ext cx="654082" cy="3718216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3633252" y="1762064"/>
            <a:ext cx="310329" cy="3718216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3953130" y="1755601"/>
            <a:ext cx="350912" cy="3718216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315977" y="1772467"/>
            <a:ext cx="4478304" cy="3729512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039067" y="1422611"/>
            <a:ext cx="276910" cy="95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itle 1"/>
          <p:cNvSpPr txBox="1">
            <a:spLocks/>
          </p:cNvSpPr>
          <p:nvPr/>
        </p:nvSpPr>
        <p:spPr>
          <a:xfrm>
            <a:off x="4163199" y="1219817"/>
            <a:ext cx="1021701" cy="310106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Header</a:t>
            </a:r>
            <a:endParaRPr lang="en-US" sz="1800" dirty="0"/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457200" y="5511529"/>
            <a:ext cx="0" cy="415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itle 1"/>
          <p:cNvSpPr txBox="1">
            <a:spLocks/>
          </p:cNvSpPr>
          <p:nvPr/>
        </p:nvSpPr>
        <p:spPr>
          <a:xfrm>
            <a:off x="-66486" y="5859138"/>
            <a:ext cx="1446292" cy="295995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1</a:t>
            </a:r>
            <a:r>
              <a:rPr lang="en-US" sz="1600" dirty="0"/>
              <a:t>)</a:t>
            </a:r>
            <a:r>
              <a:rPr lang="en-US" sz="1600" dirty="0" smtClean="0"/>
              <a:t> sequence id</a:t>
            </a:r>
            <a:endParaRPr lang="en-US" sz="1600" dirty="0"/>
          </a:p>
        </p:txBody>
      </p:sp>
      <p:sp>
        <p:nvSpPr>
          <p:cNvPr id="60" name="Title 1"/>
          <p:cNvSpPr txBox="1">
            <a:spLocks/>
          </p:cNvSpPr>
          <p:nvPr/>
        </p:nvSpPr>
        <p:spPr>
          <a:xfrm>
            <a:off x="212441" y="6113470"/>
            <a:ext cx="2664569" cy="371898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3</a:t>
            </a:r>
            <a:r>
              <a:rPr lang="en-US" sz="1600" dirty="0"/>
              <a:t>)</a:t>
            </a:r>
            <a:r>
              <a:rPr lang="en-US" sz="1600" dirty="0" smtClean="0">
                <a:solidFill>
                  <a:srgbClr val="000000"/>
                </a:solidFill>
              </a:rPr>
              <a:t> feature type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(SO term = 2278 possibilities)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2281374" y="5503684"/>
            <a:ext cx="0" cy="2664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itle 1"/>
          <p:cNvSpPr txBox="1">
            <a:spLocks/>
          </p:cNvSpPr>
          <p:nvPr/>
        </p:nvSpPr>
        <p:spPr>
          <a:xfrm>
            <a:off x="1789237" y="5705178"/>
            <a:ext cx="975093" cy="324639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4</a:t>
            </a:r>
            <a:r>
              <a:rPr lang="en-US" sz="1600" dirty="0" smtClean="0"/>
              <a:t>) start</a:t>
            </a:r>
            <a:endParaRPr lang="en-US" sz="1600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3470559" y="5503684"/>
            <a:ext cx="0" cy="2664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itle 1"/>
          <p:cNvSpPr txBox="1">
            <a:spLocks/>
          </p:cNvSpPr>
          <p:nvPr/>
        </p:nvSpPr>
        <p:spPr>
          <a:xfrm>
            <a:off x="2877010" y="5644609"/>
            <a:ext cx="975093" cy="324639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6</a:t>
            </a:r>
            <a:r>
              <a:rPr lang="en-US" sz="1600" dirty="0" smtClean="0"/>
              <a:t>) score</a:t>
            </a:r>
            <a:endParaRPr lang="en-US" sz="1600" dirty="0"/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4158614" y="5484588"/>
            <a:ext cx="0" cy="2664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itle 1"/>
          <p:cNvSpPr txBox="1">
            <a:spLocks/>
          </p:cNvSpPr>
          <p:nvPr/>
        </p:nvSpPr>
        <p:spPr>
          <a:xfrm>
            <a:off x="3848372" y="5654378"/>
            <a:ext cx="975093" cy="324639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8</a:t>
            </a:r>
            <a:r>
              <a:rPr lang="en-US" sz="1600" dirty="0"/>
              <a:t>)</a:t>
            </a:r>
            <a:r>
              <a:rPr lang="en-US" sz="1600" dirty="0" smtClean="0"/>
              <a:t> phase</a:t>
            </a:r>
            <a:endParaRPr lang="en-US" sz="1600" dirty="0"/>
          </a:p>
        </p:txBody>
      </p:sp>
      <p:sp>
        <p:nvSpPr>
          <p:cNvPr id="67" name="Title 1"/>
          <p:cNvSpPr txBox="1">
            <a:spLocks/>
          </p:cNvSpPr>
          <p:nvPr/>
        </p:nvSpPr>
        <p:spPr>
          <a:xfrm>
            <a:off x="2368676" y="5961999"/>
            <a:ext cx="1174481" cy="371898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5</a:t>
            </a:r>
            <a:r>
              <a:rPr lang="en-US" sz="1600" dirty="0"/>
              <a:t>)</a:t>
            </a:r>
            <a:r>
              <a:rPr lang="en-US" sz="1600" dirty="0" smtClean="0"/>
              <a:t> end</a:t>
            </a:r>
            <a:endParaRPr lang="en-US" sz="1600" dirty="0"/>
          </a:p>
        </p:txBody>
      </p:sp>
      <p:sp>
        <p:nvSpPr>
          <p:cNvPr id="68" name="Title 1"/>
          <p:cNvSpPr txBox="1">
            <a:spLocks/>
          </p:cNvSpPr>
          <p:nvPr/>
        </p:nvSpPr>
        <p:spPr>
          <a:xfrm>
            <a:off x="3241189" y="6113470"/>
            <a:ext cx="1174481" cy="371898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7</a:t>
            </a:r>
            <a:r>
              <a:rPr lang="en-US" sz="1600" dirty="0"/>
              <a:t>)</a:t>
            </a:r>
            <a:r>
              <a:rPr lang="en-US" sz="1600" dirty="0" smtClean="0"/>
              <a:t> strand</a:t>
            </a:r>
            <a:endParaRPr lang="en-US" sz="1600" dirty="0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1613278" y="5511530"/>
            <a:ext cx="0" cy="697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2875837" y="5493285"/>
            <a:ext cx="0" cy="5365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3789292" y="5493284"/>
            <a:ext cx="0" cy="715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6548844" y="5491579"/>
            <a:ext cx="0" cy="2768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itle 1"/>
          <p:cNvSpPr txBox="1">
            <a:spLocks/>
          </p:cNvSpPr>
          <p:nvPr/>
        </p:nvSpPr>
        <p:spPr>
          <a:xfrm>
            <a:off x="5906103" y="5749120"/>
            <a:ext cx="1285482" cy="324639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9</a:t>
            </a:r>
            <a:r>
              <a:rPr lang="en-US" sz="1600" dirty="0" smtClean="0">
                <a:solidFill>
                  <a:srgbClr val="000000"/>
                </a:solidFill>
              </a:rPr>
              <a:t>) attributes</a:t>
            </a:r>
          </a:p>
          <a:p>
            <a:r>
              <a:rPr lang="en-US" sz="1600" i="1" dirty="0">
                <a:solidFill>
                  <a:srgbClr val="000000"/>
                </a:solidFill>
              </a:rPr>
              <a:t>t</a:t>
            </a:r>
            <a:r>
              <a:rPr lang="en-US" sz="1600" i="1" dirty="0" smtClean="0">
                <a:solidFill>
                  <a:srgbClr val="000000"/>
                </a:solidFill>
              </a:rPr>
              <a:t>ag=value</a:t>
            </a:r>
          </a:p>
          <a:p>
            <a:endParaRPr lang="en-US" sz="1600" dirty="0"/>
          </a:p>
        </p:txBody>
      </p:sp>
      <p:sp>
        <p:nvSpPr>
          <p:cNvPr id="79" name="Rectangle 78"/>
          <p:cNvSpPr/>
          <p:nvPr/>
        </p:nvSpPr>
        <p:spPr>
          <a:xfrm>
            <a:off x="6103726" y="1120941"/>
            <a:ext cx="2555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31800">
              <a:buClr>
                <a:schemeClr val="accent6"/>
              </a:buClr>
              <a:buSzPts val="3200"/>
              <a:buFont typeface="Arial"/>
              <a:buChar char="●"/>
            </a:pPr>
            <a:r>
              <a:rPr lang="fi-FI" dirty="0" smtClean="0"/>
              <a:t>9 columns </a:t>
            </a:r>
          </a:p>
          <a:p>
            <a:pPr marL="457200" lvl="0" indent="-431800">
              <a:buClr>
                <a:schemeClr val="accent6"/>
              </a:buClr>
              <a:buSzPts val="3200"/>
              <a:buFont typeface="Arial"/>
              <a:buChar char="●"/>
            </a:pPr>
            <a:r>
              <a:rPr lang="fi-FI" dirty="0" smtClean="0"/>
              <a:t>1 </a:t>
            </a:r>
            <a:r>
              <a:rPr lang="fi-FI" dirty="0"/>
              <a:t>feature = 1 </a:t>
            </a:r>
            <a:r>
              <a:rPr lang="fi-FI" dirty="0" smtClean="0"/>
              <a:t>line</a:t>
            </a:r>
            <a:endParaRPr lang="fi-FI" dirty="0"/>
          </a:p>
        </p:txBody>
      </p:sp>
      <p:sp>
        <p:nvSpPr>
          <p:cNvPr id="41" name="TextBox 40"/>
          <p:cNvSpPr txBox="1"/>
          <p:nvPr/>
        </p:nvSpPr>
        <p:spPr>
          <a:xfrm>
            <a:off x="212441" y="210270"/>
            <a:ext cx="3629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984807"/>
                </a:solidFill>
              </a:rPr>
              <a:t>Introduction to </a:t>
            </a:r>
            <a:r>
              <a:rPr lang="en-US" sz="2000" dirty="0" smtClean="0">
                <a:solidFill>
                  <a:srgbClr val="984807"/>
                </a:solidFill>
              </a:rPr>
              <a:t>annotation: GFF3</a:t>
            </a:r>
            <a:endParaRPr lang="en-US" sz="2000" dirty="0">
              <a:solidFill>
                <a:srgbClr val="984807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01308" y="6488668"/>
            <a:ext cx="454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! Features are grouped by </a:t>
            </a:r>
            <a:r>
              <a:rPr lang="en-US" b="1" dirty="0" smtClean="0"/>
              <a:t>parent</a:t>
            </a:r>
            <a:r>
              <a:rPr lang="en-US" dirty="0" smtClean="0"/>
              <a:t> relationship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087036" y="5501979"/>
            <a:ext cx="0" cy="2664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itle 1"/>
          <p:cNvSpPr txBox="1">
            <a:spLocks/>
          </p:cNvSpPr>
          <p:nvPr/>
        </p:nvSpPr>
        <p:spPr>
          <a:xfrm>
            <a:off x="532954" y="5660997"/>
            <a:ext cx="1092646" cy="324639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2</a:t>
            </a:r>
            <a:r>
              <a:rPr lang="en-US" sz="1600" dirty="0"/>
              <a:t>)</a:t>
            </a:r>
            <a:r>
              <a:rPr lang="en-US" sz="1600" dirty="0" smtClean="0"/>
              <a:t> source</a:t>
            </a:r>
            <a:endParaRPr lang="en-US" sz="1600" dirty="0"/>
          </a:p>
        </p:txBody>
      </p:sp>
      <p:pic>
        <p:nvPicPr>
          <p:cNvPr id="36" name="Content Placeholder 2" descr="Screen Shot 2014-03-27 at 4.03.22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" t="4889" r="37245" b="51378"/>
          <a:stretch>
            <a:fillRect/>
          </a:stretch>
        </p:blipFill>
        <p:spPr bwMode="auto">
          <a:xfrm>
            <a:off x="45911" y="1766175"/>
            <a:ext cx="8814557" cy="38635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76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45911" y="1207897"/>
            <a:ext cx="927171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#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!genome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-build GRCz11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#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!genome-date 2017-05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/>
                <a:cs typeface="Consolas"/>
              </a:rPr>
              <a:t>C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tg123  .  Gene  		1000  9000  .  +  .  </a:t>
            </a:r>
            <a:r>
              <a:rPr lang="en-US" sz="1400" dirty="0" err="1" smtClean="0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gene_id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gene1; name EDEN;</a:t>
            </a:r>
            <a:endParaRPr lang="de-DE" sz="14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c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tg123  . Transcript	1050  9000  .  +  .  </a:t>
            </a:r>
            <a:r>
              <a:rPr lang="en-US" sz="1400" dirty="0" err="1" smtClean="0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gene_id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gene1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; transcript_id=t1;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name EDEN;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ctg123  . Transcript	1050 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9000 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.  +  .  </a:t>
            </a:r>
            <a:r>
              <a:rPr lang="en-US" sz="1400" dirty="0" err="1" smtClean="0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gene_id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gene1; transcript_id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=t2;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name EDEN;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ctg123  .  exon  		1300  1500  .  +  .  </a:t>
            </a:r>
            <a:r>
              <a:rPr lang="en-US" sz="1400" dirty="0" err="1" smtClean="0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gene_id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gene1; transcript_id=t1; name EDEN;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ctg123  .  exon  		1050  1500  .  +  .  gene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_id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gene1; transcript_id=t1; name EDEN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;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tg123   .  exon  		1050  1500  .  +  .  </a:t>
            </a:r>
            <a:r>
              <a:rPr lang="en-US" sz="1400" dirty="0" err="1" smtClean="0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gene_id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gene1; transcript_id=t2; name EDEN;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ctg123  .  exon  		3000  3902  .  +  .  gene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_id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gene1; transcript_id=t1; name EDEN;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ctg123  .  exon  		5000  5500  . 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+ 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.  gene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_id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gene1; transcript_id=t1; name EDEN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ctg123  .  exon  		5000  5500  .  +  . 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gene_id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gene1; transcript_id=t2; name EDEN;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ctg123  .  exon  		7000  9000  .  + 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. 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gene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_id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gene1; transcript_id=t1; name EDEN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ctg123  .  exon  		7000  9000  .  +  . 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gene_id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gene1; transcript_id=t2; name EDEN;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ctg123  .  CDS   		1201  1500  .  + 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0  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gene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_id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gene1; transcript_id=t1; name EDEN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;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ctg123  .  CDS   		3000  3902  .  + 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0  gene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_id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 gene1; transcript_id=t1; name EDEN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;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ctg123  .  CDS   		5000  5500  . 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+ 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0 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gene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_id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 gene1; transcript_id=t1; name EDEN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;</a:t>
            </a:r>
            <a:endParaRPr lang="de-DE" sz="14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ctg123  . 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CDS  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		7000  7600  . 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+ 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0  gene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_id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 gene1; transcript_id=t1; name EDEN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;</a:t>
            </a:r>
            <a:endParaRPr lang="de-DE" sz="14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Ctg123  .  CDS   		1201  1500  . 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+ 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0 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gene_id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 gene1; transcript_id=t2; name EDEN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;</a:t>
            </a:r>
            <a:endParaRPr lang="de-DE" sz="14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ctg123  .  CDS   		5000  5500  .  +  0 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gene_id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 gene1; transcript_id=t2; name EDEN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;</a:t>
            </a:r>
            <a:endParaRPr lang="de-DE" sz="14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Ctg123  . 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CDS  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		7000  7600  .  + 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0 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gene_id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 gene1; transcript_id=t2; name EDEN;</a:t>
            </a:r>
          </a:p>
          <a:p>
            <a:endParaRPr lang="de-DE" sz="1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76391" y="1688780"/>
            <a:ext cx="744224" cy="3871547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63767" y="1277106"/>
            <a:ext cx="2304910" cy="39391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820615" y="1685149"/>
            <a:ext cx="266421" cy="3875177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1087037" y="1677485"/>
            <a:ext cx="1261594" cy="3882842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2348631" y="1688781"/>
            <a:ext cx="557685" cy="3871546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3494464" y="1688781"/>
            <a:ext cx="294829" cy="3871546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2906316" y="1688781"/>
            <a:ext cx="588147" cy="3871546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3789293" y="1677484"/>
            <a:ext cx="292258" cy="3882841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4081550" y="1671021"/>
            <a:ext cx="288514" cy="3889303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376594" y="1677484"/>
            <a:ext cx="4478304" cy="3882843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348631" y="1479900"/>
            <a:ext cx="276910" cy="95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itle 1"/>
          <p:cNvSpPr txBox="1">
            <a:spLocks/>
          </p:cNvSpPr>
          <p:nvPr/>
        </p:nvSpPr>
        <p:spPr>
          <a:xfrm>
            <a:off x="2472763" y="1277106"/>
            <a:ext cx="1021701" cy="310106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Header</a:t>
            </a:r>
            <a:endParaRPr lang="en-US" sz="1800" dirty="0"/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457200" y="5564942"/>
            <a:ext cx="0" cy="4674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itle 1"/>
          <p:cNvSpPr txBox="1">
            <a:spLocks/>
          </p:cNvSpPr>
          <p:nvPr/>
        </p:nvSpPr>
        <p:spPr>
          <a:xfrm>
            <a:off x="-66486" y="5927521"/>
            <a:ext cx="1446292" cy="295995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1</a:t>
            </a:r>
            <a:r>
              <a:rPr lang="en-US" sz="1600" dirty="0"/>
              <a:t>)</a:t>
            </a:r>
            <a:r>
              <a:rPr lang="en-US" sz="1600" dirty="0" smtClean="0"/>
              <a:t> sequence id</a:t>
            </a:r>
            <a:endParaRPr lang="en-US" sz="1600" dirty="0"/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944628" y="5541943"/>
            <a:ext cx="0" cy="2664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itle 1"/>
          <p:cNvSpPr txBox="1">
            <a:spLocks/>
          </p:cNvSpPr>
          <p:nvPr/>
        </p:nvSpPr>
        <p:spPr>
          <a:xfrm>
            <a:off x="532954" y="5686065"/>
            <a:ext cx="1092646" cy="324639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2</a:t>
            </a:r>
            <a:r>
              <a:rPr lang="en-US" sz="1600" dirty="0"/>
              <a:t>)</a:t>
            </a:r>
            <a:r>
              <a:rPr lang="en-US" sz="1600" dirty="0" smtClean="0"/>
              <a:t> source</a:t>
            </a:r>
            <a:endParaRPr lang="en-US" sz="1600" dirty="0"/>
          </a:p>
        </p:txBody>
      </p:sp>
      <p:sp>
        <p:nvSpPr>
          <p:cNvPr id="60" name="Title 1"/>
          <p:cNvSpPr txBox="1">
            <a:spLocks/>
          </p:cNvSpPr>
          <p:nvPr/>
        </p:nvSpPr>
        <p:spPr>
          <a:xfrm>
            <a:off x="943801" y="6113470"/>
            <a:ext cx="1597275" cy="371898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3</a:t>
            </a:r>
            <a:r>
              <a:rPr lang="en-US" sz="1600" dirty="0"/>
              <a:t>)</a:t>
            </a:r>
            <a:r>
              <a:rPr lang="en-US" sz="1600" dirty="0" smtClean="0">
                <a:solidFill>
                  <a:srgbClr val="000000"/>
                </a:solidFill>
              </a:rPr>
              <a:t> feature type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(9 possibilities)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2543004" y="5564942"/>
            <a:ext cx="0" cy="2664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itle 1"/>
          <p:cNvSpPr txBox="1">
            <a:spLocks/>
          </p:cNvSpPr>
          <p:nvPr/>
        </p:nvSpPr>
        <p:spPr>
          <a:xfrm>
            <a:off x="2137994" y="5788753"/>
            <a:ext cx="975093" cy="324639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4</a:t>
            </a:r>
            <a:r>
              <a:rPr lang="en-US" sz="1600" dirty="0"/>
              <a:t>)</a:t>
            </a:r>
            <a:r>
              <a:rPr lang="en-US" sz="1600" dirty="0" smtClean="0"/>
              <a:t> start</a:t>
            </a:r>
            <a:endParaRPr lang="en-US" sz="1600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3646567" y="5558050"/>
            <a:ext cx="0" cy="2664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itle 1"/>
          <p:cNvSpPr txBox="1">
            <a:spLocks/>
          </p:cNvSpPr>
          <p:nvPr/>
        </p:nvSpPr>
        <p:spPr>
          <a:xfrm>
            <a:off x="2978467" y="5718175"/>
            <a:ext cx="1103084" cy="324639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6</a:t>
            </a:r>
            <a:r>
              <a:rPr lang="en-US" sz="1600" dirty="0"/>
              <a:t>)</a:t>
            </a:r>
            <a:r>
              <a:rPr lang="en-US" sz="1600" dirty="0" smtClean="0"/>
              <a:t> score</a:t>
            </a:r>
            <a:endParaRPr lang="en-US" sz="1600" dirty="0"/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4226001" y="5537466"/>
            <a:ext cx="0" cy="2664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itle 1"/>
          <p:cNvSpPr txBox="1">
            <a:spLocks/>
          </p:cNvSpPr>
          <p:nvPr/>
        </p:nvSpPr>
        <p:spPr>
          <a:xfrm>
            <a:off x="3955887" y="5731983"/>
            <a:ext cx="975093" cy="324639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8</a:t>
            </a:r>
            <a:r>
              <a:rPr lang="en-US" sz="1600" dirty="0"/>
              <a:t>)</a:t>
            </a:r>
            <a:r>
              <a:rPr lang="en-US" sz="1600" dirty="0" smtClean="0"/>
              <a:t> phase</a:t>
            </a:r>
            <a:endParaRPr lang="en-US" sz="1600" dirty="0"/>
          </a:p>
        </p:txBody>
      </p:sp>
      <p:sp>
        <p:nvSpPr>
          <p:cNvPr id="67" name="Title 1"/>
          <p:cNvSpPr txBox="1">
            <a:spLocks/>
          </p:cNvSpPr>
          <p:nvPr/>
        </p:nvSpPr>
        <p:spPr>
          <a:xfrm>
            <a:off x="2543004" y="6017746"/>
            <a:ext cx="1174481" cy="371898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5</a:t>
            </a:r>
            <a:r>
              <a:rPr lang="en-US" sz="1600" dirty="0"/>
              <a:t>)</a:t>
            </a:r>
            <a:r>
              <a:rPr lang="en-US" sz="1600" dirty="0" smtClean="0"/>
              <a:t> end</a:t>
            </a:r>
            <a:endParaRPr lang="en-US" sz="1600" dirty="0"/>
          </a:p>
        </p:txBody>
      </p:sp>
      <p:sp>
        <p:nvSpPr>
          <p:cNvPr id="68" name="Title 1"/>
          <p:cNvSpPr txBox="1">
            <a:spLocks/>
          </p:cNvSpPr>
          <p:nvPr/>
        </p:nvSpPr>
        <p:spPr>
          <a:xfrm>
            <a:off x="3575950" y="6037567"/>
            <a:ext cx="1174481" cy="371898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7</a:t>
            </a:r>
            <a:r>
              <a:rPr lang="en-US" sz="1600" dirty="0"/>
              <a:t>)</a:t>
            </a:r>
            <a:r>
              <a:rPr lang="en-US" sz="1600" dirty="0" smtClean="0"/>
              <a:t> strand</a:t>
            </a:r>
            <a:endParaRPr lang="en-US" sz="1600" dirty="0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1613278" y="5511530"/>
            <a:ext cx="0" cy="697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3113088" y="5537466"/>
            <a:ext cx="0" cy="5365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3991353" y="5544025"/>
            <a:ext cx="0" cy="5693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6883605" y="5567386"/>
            <a:ext cx="0" cy="2768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itle 1"/>
          <p:cNvSpPr txBox="1">
            <a:spLocks/>
          </p:cNvSpPr>
          <p:nvPr/>
        </p:nvSpPr>
        <p:spPr>
          <a:xfrm>
            <a:off x="6240864" y="5793301"/>
            <a:ext cx="1371974" cy="324639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9</a:t>
            </a:r>
            <a:r>
              <a:rPr lang="en-US" sz="1600" dirty="0">
                <a:solidFill>
                  <a:srgbClr val="000000"/>
                </a:solidFill>
              </a:rPr>
              <a:t>)</a:t>
            </a:r>
            <a:r>
              <a:rPr lang="en-US" sz="1600" dirty="0" smtClean="0">
                <a:solidFill>
                  <a:srgbClr val="000000"/>
                </a:solidFill>
              </a:rPr>
              <a:t> attributes</a:t>
            </a:r>
          </a:p>
          <a:p>
            <a:r>
              <a:rPr lang="en-US" sz="1600" i="1" dirty="0">
                <a:solidFill>
                  <a:srgbClr val="000000"/>
                </a:solidFill>
              </a:rPr>
              <a:t>t</a:t>
            </a:r>
            <a:r>
              <a:rPr lang="en-US" sz="1600" i="1" dirty="0" smtClean="0">
                <a:solidFill>
                  <a:srgbClr val="000000"/>
                </a:solidFill>
              </a:rPr>
              <a:t>ag value;</a:t>
            </a:r>
          </a:p>
          <a:p>
            <a:endParaRPr lang="en-US" sz="1600" dirty="0"/>
          </a:p>
        </p:txBody>
      </p:sp>
      <p:sp>
        <p:nvSpPr>
          <p:cNvPr id="79" name="Rectangle 78"/>
          <p:cNvSpPr/>
          <p:nvPr/>
        </p:nvSpPr>
        <p:spPr>
          <a:xfrm>
            <a:off x="6103726" y="1042450"/>
            <a:ext cx="2555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31800">
              <a:buClr>
                <a:schemeClr val="accent6"/>
              </a:buClr>
              <a:buSzPts val="3200"/>
              <a:buFont typeface="Arial"/>
              <a:buChar char="●"/>
            </a:pPr>
            <a:r>
              <a:rPr lang="fi-FI" dirty="0" smtClean="0"/>
              <a:t>9 columns </a:t>
            </a:r>
          </a:p>
          <a:p>
            <a:pPr marL="457200" lvl="0" indent="-431800">
              <a:buClr>
                <a:schemeClr val="accent6"/>
              </a:buClr>
              <a:buSzPts val="3200"/>
              <a:buFont typeface="Arial"/>
              <a:buChar char="●"/>
            </a:pPr>
            <a:r>
              <a:rPr lang="fi-FI" dirty="0" smtClean="0"/>
              <a:t>1 </a:t>
            </a:r>
            <a:r>
              <a:rPr lang="fi-FI" dirty="0"/>
              <a:t>feature = 1 </a:t>
            </a:r>
            <a:r>
              <a:rPr lang="fi-FI" dirty="0" smtClean="0"/>
              <a:t>line</a:t>
            </a:r>
            <a:endParaRPr lang="fi-FI" dirty="0"/>
          </a:p>
        </p:txBody>
      </p:sp>
      <p:sp>
        <p:nvSpPr>
          <p:cNvPr id="41" name="TextBox 40"/>
          <p:cNvSpPr txBox="1"/>
          <p:nvPr/>
        </p:nvSpPr>
        <p:spPr>
          <a:xfrm>
            <a:off x="212441" y="210270"/>
            <a:ext cx="3834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984807"/>
                </a:solidFill>
              </a:rPr>
              <a:t>Introduction to </a:t>
            </a:r>
            <a:r>
              <a:rPr lang="en-US" sz="2000" dirty="0" smtClean="0">
                <a:solidFill>
                  <a:srgbClr val="984807"/>
                </a:solidFill>
              </a:rPr>
              <a:t>annotation: GTF2.X</a:t>
            </a:r>
            <a:endParaRPr lang="en-US" sz="2000" dirty="0">
              <a:solidFill>
                <a:srgbClr val="984807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32500" y="6485368"/>
            <a:ext cx="631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! Features grouped by a </a:t>
            </a:r>
            <a:r>
              <a:rPr lang="en-US" b="1" dirty="0" smtClean="0"/>
              <a:t>common attribute </a:t>
            </a:r>
            <a:r>
              <a:rPr lang="en-US" dirty="0" smtClean="0"/>
              <a:t>(</a:t>
            </a:r>
            <a:r>
              <a:rPr lang="en-US" sz="1600" dirty="0" err="1" smtClean="0"/>
              <a:t>gene_id</a:t>
            </a:r>
            <a:r>
              <a:rPr lang="en-US" sz="1600" dirty="0" smtClean="0"/>
              <a:t> / </a:t>
            </a:r>
            <a:r>
              <a:rPr lang="en-US" sz="1600" dirty="0" err="1" smtClean="0"/>
              <a:t>transcript_id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33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4411049"/>
            <a:ext cx="9143999" cy="16844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rgbClr val="000000"/>
                </a:solidFill>
              </a:rPr>
              <a:t>DNA</a:t>
            </a:r>
            <a:endParaRPr lang="sv-SE" sz="1400" dirty="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442536" y="5055457"/>
            <a:ext cx="6442698" cy="142876"/>
            <a:chOff x="1239252" y="4042701"/>
            <a:chExt cx="6442698" cy="142876"/>
          </a:xfrm>
        </p:grpSpPr>
        <p:grpSp>
          <p:nvGrpSpPr>
            <p:cNvPr id="16" name="Group 15"/>
            <p:cNvGrpSpPr/>
            <p:nvPr/>
          </p:nvGrpSpPr>
          <p:grpSpPr>
            <a:xfrm>
              <a:off x="1239252" y="4042701"/>
              <a:ext cx="6130091" cy="142876"/>
              <a:chOff x="1239252" y="3365341"/>
              <a:chExt cx="6130091" cy="142876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528011" y="3365341"/>
                <a:ext cx="5841332" cy="142876"/>
                <a:chOff x="1528011" y="5330489"/>
                <a:chExt cx="5841332" cy="142876"/>
              </a:xfrm>
              <a:solidFill>
                <a:schemeClr val="accent2">
                  <a:lumMod val="75000"/>
                </a:schemeClr>
              </a:solidFill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1608222" y="5365080"/>
                  <a:ext cx="5688932" cy="69181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1840829" y="5335002"/>
                  <a:ext cx="565485" cy="138363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2642935" y="5335001"/>
                  <a:ext cx="565485" cy="138363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5151184" y="5335002"/>
                  <a:ext cx="565485" cy="138363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6362364" y="5335003"/>
                  <a:ext cx="74530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6553199" y="5335001"/>
                  <a:ext cx="72190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7297153" y="5330489"/>
                  <a:ext cx="72190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1528011" y="5335003"/>
                  <a:ext cx="116304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19" name="Rectangle 18"/>
              <p:cNvSpPr/>
              <p:nvPr/>
            </p:nvSpPr>
            <p:spPr>
              <a:xfrm>
                <a:off x="1239252" y="3383389"/>
                <a:ext cx="288759" cy="10377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7369343" y="4060749"/>
              <a:ext cx="312607" cy="10377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727952" y="3538076"/>
            <a:ext cx="6153938" cy="556019"/>
            <a:chOff x="1528012" y="5396194"/>
            <a:chExt cx="6153938" cy="556019"/>
          </a:xfrm>
        </p:grpSpPr>
        <p:sp>
          <p:nvSpPr>
            <p:cNvPr id="49" name="Rectangle 48"/>
            <p:cNvSpPr/>
            <p:nvPr/>
          </p:nvSpPr>
          <p:spPr>
            <a:xfrm>
              <a:off x="1840831" y="5401205"/>
              <a:ext cx="565485" cy="138363"/>
            </a:xfrm>
            <a:prstGeom prst="rect">
              <a:avLst/>
            </a:prstGeom>
            <a:solidFill>
              <a:srgbClr val="CCC1D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719138" y="5401204"/>
              <a:ext cx="489284" cy="138364"/>
            </a:xfrm>
            <a:prstGeom prst="rect">
              <a:avLst/>
            </a:prstGeom>
            <a:solidFill>
              <a:srgbClr val="CCC1D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153526" y="5401205"/>
              <a:ext cx="565485" cy="138363"/>
            </a:xfrm>
            <a:prstGeom prst="rect">
              <a:avLst/>
            </a:prstGeom>
            <a:solidFill>
              <a:srgbClr val="CCC1D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364705" y="5421794"/>
              <a:ext cx="72190" cy="138362"/>
            </a:xfrm>
            <a:prstGeom prst="rect">
              <a:avLst/>
            </a:prstGeom>
            <a:solidFill>
              <a:srgbClr val="CCC1D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528012" y="5396194"/>
              <a:ext cx="116304" cy="143374"/>
            </a:xfrm>
            <a:prstGeom prst="rect">
              <a:avLst/>
            </a:prstGeom>
            <a:solidFill>
              <a:srgbClr val="CCC1D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42936" y="5813849"/>
              <a:ext cx="565485" cy="1383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153525" y="5813850"/>
              <a:ext cx="565485" cy="1383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364705" y="5813851"/>
              <a:ext cx="72190" cy="1383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553200" y="5813849"/>
              <a:ext cx="72190" cy="1383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297153" y="5813849"/>
              <a:ext cx="384797" cy="1383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0" name="Rectangle 59"/>
            <p:cNvSpPr/>
            <p:nvPr/>
          </p:nvSpPr>
          <p:spPr>
            <a:xfrm flipH="1">
              <a:off x="3573015" y="5813848"/>
              <a:ext cx="428626" cy="1383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439193" y="3538076"/>
            <a:ext cx="6442698" cy="2251300"/>
            <a:chOff x="1194802" y="3776160"/>
            <a:chExt cx="6442698" cy="225130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194802" y="3776160"/>
              <a:ext cx="0" cy="22513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599865" y="3776160"/>
              <a:ext cx="0" cy="22513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483561" y="3776160"/>
              <a:ext cx="0" cy="22513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797047" y="3776160"/>
              <a:ext cx="0" cy="22513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2361864" y="3776160"/>
              <a:ext cx="0" cy="22513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596145" y="3776160"/>
              <a:ext cx="0" cy="22513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161630" y="3776160"/>
              <a:ext cx="0" cy="22513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5106734" y="3776160"/>
              <a:ext cx="2342" cy="22513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5672219" y="3776160"/>
              <a:ext cx="2340" cy="22513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317914" y="3776160"/>
              <a:ext cx="0" cy="22513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6389768" y="3776160"/>
              <a:ext cx="0" cy="22513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508751" y="3776160"/>
              <a:ext cx="0" cy="22513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6578599" y="3776160"/>
              <a:ext cx="2341" cy="22513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252703" y="3776160"/>
              <a:ext cx="1" cy="22513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637500" y="3776160"/>
              <a:ext cx="0" cy="22513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/>
          <p:cNvSpPr txBox="1"/>
          <p:nvPr/>
        </p:nvSpPr>
        <p:spPr>
          <a:xfrm>
            <a:off x="51835" y="4992611"/>
            <a:ext cx="125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</a:rPr>
              <a:t>Annotation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0" y="3398196"/>
            <a:ext cx="125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7933C"/>
                </a:solidFill>
              </a:rPr>
              <a:t>Alignment</a:t>
            </a:r>
            <a:endParaRPr lang="en-US" b="1" dirty="0">
              <a:solidFill>
                <a:srgbClr val="77933C"/>
              </a:solidFill>
            </a:endParaRPr>
          </a:p>
        </p:txBody>
      </p:sp>
      <p:sp>
        <p:nvSpPr>
          <p:cNvPr id="169" name="Right Brace 168"/>
          <p:cNvSpPr/>
          <p:nvPr/>
        </p:nvSpPr>
        <p:spPr>
          <a:xfrm>
            <a:off x="8011376" y="4976983"/>
            <a:ext cx="129040" cy="67527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ight Brace 169"/>
          <p:cNvSpPr/>
          <p:nvPr/>
        </p:nvSpPr>
        <p:spPr>
          <a:xfrm>
            <a:off x="8095773" y="3938895"/>
            <a:ext cx="129040" cy="31039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/>
          <p:cNvSpPr txBox="1"/>
          <p:nvPr/>
        </p:nvSpPr>
        <p:spPr>
          <a:xfrm>
            <a:off x="8228157" y="5061138"/>
            <a:ext cx="63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</a:t>
            </a:r>
            <a:endParaRPr lang="en-US" dirty="0"/>
          </a:p>
        </p:txBody>
      </p:sp>
      <p:sp>
        <p:nvSpPr>
          <p:cNvPr id="172" name="TextBox 171"/>
          <p:cNvSpPr txBox="1"/>
          <p:nvPr/>
        </p:nvSpPr>
        <p:spPr>
          <a:xfrm>
            <a:off x="8203394" y="3817096"/>
            <a:ext cx="10696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Match</a:t>
            </a:r>
          </a:p>
          <a:p>
            <a:r>
              <a:rPr lang="en-US" sz="1200" dirty="0"/>
              <a:t>(</a:t>
            </a:r>
            <a:r>
              <a:rPr lang="en-US" sz="1200" dirty="0" smtClean="0"/>
              <a:t>protein2)</a:t>
            </a:r>
            <a:endParaRPr lang="en-US" sz="1200" dirty="0"/>
          </a:p>
        </p:txBody>
      </p:sp>
      <p:sp>
        <p:nvSpPr>
          <p:cNvPr id="173" name="TextBox 172"/>
          <p:cNvSpPr txBox="1"/>
          <p:nvPr/>
        </p:nvSpPr>
        <p:spPr>
          <a:xfrm>
            <a:off x="3886104" y="2523611"/>
            <a:ext cx="13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Match_part</a:t>
            </a:r>
            <a:endParaRPr lang="en-US" dirty="0"/>
          </a:p>
        </p:txBody>
      </p:sp>
      <p:cxnSp>
        <p:nvCxnSpPr>
          <p:cNvPr id="175" name="Straight Arrow Connector 174"/>
          <p:cNvCxnSpPr>
            <a:stCxn id="173" idx="1"/>
            <a:endCxn id="53" idx="0"/>
          </p:cNvCxnSpPr>
          <p:nvPr/>
        </p:nvCxnSpPr>
        <p:spPr>
          <a:xfrm flipH="1">
            <a:off x="1786104" y="2708277"/>
            <a:ext cx="2100000" cy="8297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>
            <a:off x="8203396" y="3286677"/>
            <a:ext cx="10696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Match</a:t>
            </a:r>
          </a:p>
          <a:p>
            <a:r>
              <a:rPr lang="en-US" sz="1200" dirty="0" smtClean="0"/>
              <a:t>(protein1)</a:t>
            </a:r>
            <a:endParaRPr lang="en-US" sz="1200" dirty="0"/>
          </a:p>
        </p:txBody>
      </p:sp>
      <p:sp>
        <p:nvSpPr>
          <p:cNvPr id="178" name="Right Brace 177"/>
          <p:cNvSpPr/>
          <p:nvPr/>
        </p:nvSpPr>
        <p:spPr>
          <a:xfrm>
            <a:off x="8095773" y="3457132"/>
            <a:ext cx="129040" cy="31039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9" name="Group 178"/>
          <p:cNvGrpSpPr/>
          <p:nvPr/>
        </p:nvGrpSpPr>
        <p:grpSpPr>
          <a:xfrm>
            <a:off x="2557460" y="5363754"/>
            <a:ext cx="5327774" cy="142876"/>
            <a:chOff x="2354176" y="4042701"/>
            <a:chExt cx="5327774" cy="142876"/>
          </a:xfrm>
        </p:grpSpPr>
        <p:grpSp>
          <p:nvGrpSpPr>
            <p:cNvPr id="180" name="Group 179"/>
            <p:cNvGrpSpPr/>
            <p:nvPr/>
          </p:nvGrpSpPr>
          <p:grpSpPr>
            <a:xfrm>
              <a:off x="2354176" y="4042701"/>
              <a:ext cx="5015167" cy="142876"/>
              <a:chOff x="2354176" y="3365341"/>
              <a:chExt cx="5015167" cy="142876"/>
            </a:xfrm>
          </p:grpSpPr>
          <p:grpSp>
            <p:nvGrpSpPr>
              <p:cNvPr id="182" name="Group 181"/>
              <p:cNvGrpSpPr/>
              <p:nvPr/>
            </p:nvGrpSpPr>
            <p:grpSpPr>
              <a:xfrm>
                <a:off x="2640594" y="3365341"/>
                <a:ext cx="4728749" cy="142876"/>
                <a:chOff x="2640594" y="5330489"/>
                <a:chExt cx="4728749" cy="142876"/>
              </a:xfrm>
              <a:solidFill>
                <a:schemeClr val="accent2">
                  <a:lumMod val="75000"/>
                </a:schemeClr>
              </a:solidFill>
            </p:grpSpPr>
            <p:sp>
              <p:nvSpPr>
                <p:cNvPr id="184" name="Rectangle 183"/>
                <p:cNvSpPr/>
                <p:nvPr/>
              </p:nvSpPr>
              <p:spPr>
                <a:xfrm>
                  <a:off x="2640594" y="5365080"/>
                  <a:ext cx="4656559" cy="69181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86" name="Rectangle 185"/>
                <p:cNvSpPr/>
                <p:nvPr/>
              </p:nvSpPr>
              <p:spPr>
                <a:xfrm>
                  <a:off x="2642935" y="5335001"/>
                  <a:ext cx="565485" cy="138363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87" name="Rectangle 186"/>
                <p:cNvSpPr/>
                <p:nvPr/>
              </p:nvSpPr>
              <p:spPr>
                <a:xfrm>
                  <a:off x="5151184" y="5335002"/>
                  <a:ext cx="565485" cy="138363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6362364" y="5335003"/>
                  <a:ext cx="74530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6553199" y="5335001"/>
                  <a:ext cx="72190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0" name="Rectangle 189"/>
                <p:cNvSpPr/>
                <p:nvPr/>
              </p:nvSpPr>
              <p:spPr>
                <a:xfrm>
                  <a:off x="7297153" y="5330489"/>
                  <a:ext cx="72190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183" name="Rectangle 182"/>
              <p:cNvSpPr/>
              <p:nvPr/>
            </p:nvSpPr>
            <p:spPr>
              <a:xfrm>
                <a:off x="2354176" y="3383389"/>
                <a:ext cx="288759" cy="10377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181" name="Rectangle 180"/>
            <p:cNvSpPr/>
            <p:nvPr/>
          </p:nvSpPr>
          <p:spPr>
            <a:xfrm>
              <a:off x="7369343" y="4060749"/>
              <a:ext cx="312607" cy="10377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193" name="Straight Arrow Connector 192"/>
          <p:cNvCxnSpPr>
            <a:stCxn id="173" idx="1"/>
          </p:cNvCxnSpPr>
          <p:nvPr/>
        </p:nvCxnSpPr>
        <p:spPr>
          <a:xfrm flipH="1">
            <a:off x="2606256" y="2708277"/>
            <a:ext cx="1279848" cy="4860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stCxn id="173" idx="2"/>
            <a:endCxn id="60" idx="0"/>
          </p:cNvCxnSpPr>
          <p:nvPr/>
        </p:nvCxnSpPr>
        <p:spPr>
          <a:xfrm flipH="1">
            <a:off x="3987268" y="2892943"/>
            <a:ext cx="577444" cy="1062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173" idx="1"/>
            <a:endCxn id="50" idx="0"/>
          </p:cNvCxnSpPr>
          <p:nvPr/>
        </p:nvCxnSpPr>
        <p:spPr>
          <a:xfrm flipH="1">
            <a:off x="3163720" y="2708277"/>
            <a:ext cx="722384" cy="834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173" idx="3"/>
            <a:endCxn id="57" idx="0"/>
          </p:cNvCxnSpPr>
          <p:nvPr/>
        </p:nvCxnSpPr>
        <p:spPr>
          <a:xfrm>
            <a:off x="5243320" y="2708277"/>
            <a:ext cx="1545915" cy="1247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173" idx="3"/>
            <a:endCxn id="51" idx="0"/>
          </p:cNvCxnSpPr>
          <p:nvPr/>
        </p:nvCxnSpPr>
        <p:spPr>
          <a:xfrm>
            <a:off x="5243320" y="2708277"/>
            <a:ext cx="392889" cy="834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>
            <a:off x="5243320" y="2714502"/>
            <a:ext cx="1357420" cy="1247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173" idx="3"/>
            <a:endCxn id="58" idx="1"/>
          </p:cNvCxnSpPr>
          <p:nvPr/>
        </p:nvCxnSpPr>
        <p:spPr>
          <a:xfrm>
            <a:off x="5243320" y="2708277"/>
            <a:ext cx="2253773" cy="1316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2104834" y="5906852"/>
            <a:ext cx="4919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Intron, exon, </a:t>
            </a:r>
            <a:r>
              <a:rPr lang="en-US" dirty="0" err="1" smtClean="0"/>
              <a:t>CDS,splice</a:t>
            </a:r>
            <a:r>
              <a:rPr lang="en-US" dirty="0" smtClean="0"/>
              <a:t> site, UTR, mRNA, isoforms</a:t>
            </a:r>
            <a:endParaRPr lang="en-US" dirty="0"/>
          </a:p>
        </p:txBody>
      </p:sp>
      <p:sp>
        <p:nvSpPr>
          <p:cNvPr id="219" name="Rectangle 218"/>
          <p:cNvSpPr/>
          <p:nvPr/>
        </p:nvSpPr>
        <p:spPr>
          <a:xfrm>
            <a:off x="1603183" y="1725456"/>
            <a:ext cx="62787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i-FI" dirty="0" smtClean="0">
                <a:solidFill>
                  <a:schemeClr val="dk1"/>
                </a:solidFill>
              </a:rPr>
              <a:t>/!\ </a:t>
            </a:r>
            <a:r>
              <a:rPr lang="fi-FI" dirty="0">
                <a:solidFill>
                  <a:schemeClr val="dk1"/>
                </a:solidFill>
              </a:rPr>
              <a:t>different </a:t>
            </a:r>
            <a:r>
              <a:rPr lang="fi-FI" dirty="0" smtClean="0">
                <a:solidFill>
                  <a:schemeClr val="dk1"/>
                </a:solidFill>
              </a:rPr>
              <a:t>type of gff: </a:t>
            </a:r>
            <a:r>
              <a:rPr lang="fi-FI" b="1" dirty="0" smtClean="0">
                <a:solidFill>
                  <a:srgbClr val="3366FF"/>
                </a:solidFill>
              </a:rPr>
              <a:t>annotation</a:t>
            </a:r>
            <a:r>
              <a:rPr lang="fi-FI" dirty="0" smtClean="0">
                <a:solidFill>
                  <a:srgbClr val="3366FF"/>
                </a:solidFill>
              </a:rPr>
              <a:t> </a:t>
            </a:r>
            <a:r>
              <a:rPr lang="fi-FI" dirty="0" smtClean="0">
                <a:solidFill>
                  <a:schemeClr val="dk1"/>
                </a:solidFill>
              </a:rPr>
              <a:t>/ </a:t>
            </a:r>
            <a:r>
              <a:rPr lang="fi-FI" b="1" dirty="0" smtClean="0">
                <a:solidFill>
                  <a:schemeClr val="accent3">
                    <a:lumMod val="75000"/>
                  </a:schemeClr>
                </a:solidFill>
              </a:rPr>
              <a:t>alignment</a:t>
            </a:r>
            <a:r>
              <a:rPr lang="fi-FI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fi-FI" dirty="0" smtClean="0">
                <a:solidFill>
                  <a:schemeClr val="dk1"/>
                </a:solidFill>
              </a:rPr>
              <a:t>/ other</a:t>
            </a:r>
            <a:endParaRPr lang="fi-FI" dirty="0"/>
          </a:p>
        </p:txBody>
      </p:sp>
      <p:sp>
        <p:nvSpPr>
          <p:cNvPr id="220" name="TextBox 219"/>
          <p:cNvSpPr txBox="1"/>
          <p:nvPr/>
        </p:nvSpPr>
        <p:spPr>
          <a:xfrm>
            <a:off x="212441" y="210270"/>
            <a:ext cx="2975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84807"/>
                </a:solidFill>
              </a:rPr>
              <a:t>Introduction to annotation</a:t>
            </a:r>
            <a:endParaRPr lang="en-US" sz="2000" dirty="0">
              <a:solidFill>
                <a:srgbClr val="984807"/>
              </a:solidFill>
            </a:endParaRPr>
          </a:p>
        </p:txBody>
      </p:sp>
      <p:cxnSp>
        <p:nvCxnSpPr>
          <p:cNvPr id="99" name="Straight Arrow Connector 98"/>
          <p:cNvCxnSpPr>
            <a:stCxn id="173" idx="3"/>
            <a:endCxn id="52" idx="1"/>
          </p:cNvCxnSpPr>
          <p:nvPr/>
        </p:nvCxnSpPr>
        <p:spPr>
          <a:xfrm>
            <a:off x="5243320" y="2708277"/>
            <a:ext cx="1321325" cy="924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12</a:t>
            </a:fld>
            <a:r>
              <a:rPr lang="en-US" smtClean="0"/>
              <a:t>/55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3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37174" y="3263393"/>
            <a:ext cx="150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Structural annotation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434" y="3365957"/>
            <a:ext cx="1673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QC assembly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00781" y="3263393"/>
            <a:ext cx="1847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Functional annotation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79961" y="3766067"/>
            <a:ext cx="1967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Submission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79961" y="2764448"/>
            <a:ext cx="1847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Downstream analysis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75014" y="3218955"/>
            <a:ext cx="1425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Manual </a:t>
            </a:r>
            <a:r>
              <a:rPr lang="en-US" sz="2000" dirty="0" err="1" smtClean="0"/>
              <a:t>curation</a:t>
            </a:r>
            <a:endParaRPr lang="en-US" sz="20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1167049" y="1393328"/>
            <a:ext cx="49164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latin typeface="Calibri" charset="0"/>
                <a:ea typeface="MS PGothic" charset="0"/>
              </a:rPr>
              <a:t>The main steps in genome annotation </a:t>
            </a:r>
            <a:endParaRPr lang="en-US" dirty="0">
              <a:latin typeface="Calibri" charset="0"/>
              <a:ea typeface="MS PGothic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584637" y="3572898"/>
            <a:ext cx="339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435759" y="3586559"/>
            <a:ext cx="339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747667" y="3586559"/>
            <a:ext cx="339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452275" y="3215651"/>
            <a:ext cx="339255" cy="3709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452275" y="3586559"/>
            <a:ext cx="339255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2441" y="210270"/>
            <a:ext cx="2975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984807"/>
                </a:solidFill>
              </a:rPr>
              <a:t>Introduction to annotation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1748636" y="2866930"/>
            <a:ext cx="0" cy="2824251"/>
          </a:xfrm>
          <a:prstGeom prst="line">
            <a:avLst/>
          </a:prstGeom>
          <a:ln w="63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542713" y="2873867"/>
            <a:ext cx="0" cy="2824251"/>
          </a:xfrm>
          <a:prstGeom prst="line">
            <a:avLst/>
          </a:prstGeom>
          <a:ln w="63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947428" y="2861709"/>
            <a:ext cx="0" cy="2824251"/>
          </a:xfrm>
          <a:prstGeom prst="line">
            <a:avLst/>
          </a:prstGeom>
          <a:ln w="63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534964" y="2866930"/>
            <a:ext cx="0" cy="2824251"/>
          </a:xfrm>
          <a:prstGeom prst="line">
            <a:avLst/>
          </a:prstGeom>
          <a:ln w="63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6562252" y="3598951"/>
            <a:ext cx="1912400" cy="0"/>
          </a:xfrm>
          <a:prstGeom prst="line">
            <a:avLst/>
          </a:prstGeom>
          <a:ln w="63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Screen Shot 2016-04-25 at 14.03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48" y="4976820"/>
            <a:ext cx="810089" cy="303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4907145"/>
            <a:ext cx="1301994" cy="4426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093" y="4907145"/>
            <a:ext cx="1075679" cy="298501"/>
          </a:xfrm>
          <a:prstGeom prst="rect">
            <a:avLst/>
          </a:prstGeom>
        </p:spPr>
      </p:pic>
      <p:pic>
        <p:nvPicPr>
          <p:cNvPr id="31" name="Picture 30" descr="Screen Shot 2018-09-06 at 13.50.2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781" y="4911924"/>
            <a:ext cx="1142331" cy="36822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9961" y="4778821"/>
            <a:ext cx="1985723" cy="57100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36077" y="1971962"/>
            <a:ext cx="39505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4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</a:t>
            </a:r>
            <a:endParaRPr lang="en-US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19733" y="1971962"/>
            <a:ext cx="39505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4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en-US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59906" y="1971962"/>
            <a:ext cx="39505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4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3</a:t>
            </a:r>
            <a:endParaRPr lang="en-US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88427" y="1971962"/>
            <a:ext cx="39505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4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4</a:t>
            </a:r>
            <a:endParaRPr lang="en-US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54665" y="1971962"/>
            <a:ext cx="39505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4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5</a:t>
            </a:r>
            <a:endParaRPr lang="en-US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037174" y="5425203"/>
            <a:ext cx="1302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EuGene</a:t>
            </a:r>
            <a:r>
              <a:rPr lang="en-US" sz="1600" dirty="0"/>
              <a:t>-EP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13</a:t>
            </a:fld>
            <a:r>
              <a:rPr lang="en-US" smtClean="0"/>
              <a:t>/55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3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 bwMode="auto">
          <a:xfrm>
            <a:off x="684213" y="1437989"/>
            <a:ext cx="8135937" cy="5258667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Calibri" charset="0"/>
                <a:ea typeface="MS PGothic" charset="0"/>
              </a:rPr>
              <a:t>Before annotation </a:t>
            </a:r>
            <a:r>
              <a:rPr lang="mr-IN" sz="2400" dirty="0">
                <a:solidFill>
                  <a:schemeClr val="tx1"/>
                </a:solidFill>
                <a:latin typeface="Calibri" charset="0"/>
                <a:ea typeface="MS PGothic" charset="0"/>
              </a:rPr>
              <a:t>–</a:t>
            </a:r>
            <a:r>
              <a:rPr lang="en-US" sz="2400" dirty="0">
                <a:solidFill>
                  <a:schemeClr val="tx1"/>
                </a:solidFill>
                <a:latin typeface="Calibri" charset="0"/>
                <a:ea typeface="MS PGothic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Calibri" charset="0"/>
                <a:ea typeface="MS PGothic" charset="0"/>
              </a:rPr>
              <a:t>check </a:t>
            </a:r>
            <a:r>
              <a:rPr lang="en-US" sz="2400" dirty="0">
                <a:solidFill>
                  <a:schemeClr val="tx1"/>
                </a:solidFill>
                <a:latin typeface="Calibri" charset="0"/>
                <a:ea typeface="MS PGothic" charset="0"/>
              </a:rPr>
              <a:t>assembly quality</a:t>
            </a:r>
          </a:p>
          <a:p>
            <a:endParaRPr lang="en-US" sz="2000" dirty="0" smtClean="0">
              <a:latin typeface="Calibri" charset="0"/>
              <a:ea typeface="MS PGothic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The </a:t>
            </a:r>
            <a:r>
              <a:rPr lang="en-US" sz="2000" dirty="0">
                <a:solidFill>
                  <a:srgbClr val="000000"/>
                </a:solidFill>
                <a:latin typeface="Calibri" charset="0"/>
                <a:ea typeface="MS PGothic" charset="0"/>
              </a:rPr>
              <a:t>quality of the assembly will heavily influence the quality of the </a:t>
            </a:r>
            <a:r>
              <a:rPr lang="en-US" sz="20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annotation</a:t>
            </a:r>
          </a:p>
          <a:p>
            <a:pPr lvl="2">
              <a:lnSpc>
                <a:spcPct val="160000"/>
              </a:lnSpc>
              <a:buFont typeface="Wingdings" charset="2"/>
              <a:buChar char="q"/>
            </a:pPr>
            <a:r>
              <a:rPr lang="en-US" sz="18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SNP</a:t>
            </a:r>
            <a:r>
              <a:rPr lang="en-US" sz="1800" dirty="0">
                <a:solidFill>
                  <a:srgbClr val="000000"/>
                </a:solidFill>
                <a:latin typeface="Calibri" charset="0"/>
                <a:ea typeface="MS PGothic" charset="0"/>
              </a:rPr>
              <a:t>-errors can change start/stop-</a:t>
            </a:r>
            <a:r>
              <a:rPr lang="en-US" sz="18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codons</a:t>
            </a:r>
          </a:p>
          <a:p>
            <a:pPr lvl="2">
              <a:lnSpc>
                <a:spcPct val="160000"/>
              </a:lnSpc>
              <a:buFont typeface="Wingdings" charset="2"/>
              <a:buChar char="q"/>
            </a:pPr>
            <a:r>
              <a:rPr lang="en-US" sz="18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Calibri" charset="0"/>
                <a:ea typeface="MS PGothic" charset="0"/>
              </a:rPr>
              <a:t>Indels</a:t>
            </a:r>
            <a:r>
              <a:rPr lang="en-US" sz="18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libri" charset="0"/>
                <a:ea typeface="MS PGothic" charset="0"/>
              </a:rPr>
              <a:t>can cause frame-</a:t>
            </a:r>
            <a:r>
              <a:rPr lang="en-US" sz="18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shifts</a:t>
            </a:r>
          </a:p>
          <a:p>
            <a:pPr lvl="2">
              <a:lnSpc>
                <a:spcPct val="160000"/>
              </a:lnSpc>
              <a:buFont typeface="Wingdings" charset="2"/>
              <a:buChar char="q"/>
            </a:pPr>
            <a:r>
              <a:rPr lang="en-US" sz="18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High fragmentation could break loci</a:t>
            </a:r>
          </a:p>
          <a:p>
            <a:pPr lvl="2">
              <a:lnSpc>
                <a:spcPct val="160000"/>
              </a:lnSpc>
              <a:buFont typeface="Wingdings" charset="2"/>
              <a:buChar char="q"/>
            </a:pPr>
            <a:r>
              <a:rPr lang="en-US" sz="18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missing loci cannot be annotated</a:t>
            </a:r>
          </a:p>
          <a:p>
            <a:pPr marL="0" indent="0">
              <a:buNone/>
            </a:pPr>
            <a:endParaRPr lang="en-US" sz="2000" dirty="0" smtClean="0">
              <a:solidFill>
                <a:srgbClr val="000000"/>
              </a:solidFill>
              <a:latin typeface="Calibri" charset="0"/>
              <a:ea typeface="MS PGothic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alibri" charset="0"/>
              <a:ea typeface="MS PGothic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=&gt; Annotation </a:t>
            </a:r>
            <a:r>
              <a:rPr lang="en-US" sz="2000" dirty="0">
                <a:solidFill>
                  <a:srgbClr val="000000"/>
                </a:solidFill>
                <a:latin typeface="Calibri" charset="0"/>
                <a:ea typeface="MS PGothic" charset="0"/>
              </a:rPr>
              <a:t>tools </a:t>
            </a:r>
            <a:r>
              <a:rPr lang="en-US" sz="20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have difficulties to deal with those problems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2441" y="210270"/>
            <a:ext cx="2975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984807"/>
                </a:solidFill>
              </a:rPr>
              <a:t>Introduction to annotation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14</a:t>
            </a:fld>
            <a:r>
              <a:rPr lang="en-US" smtClean="0"/>
              <a:t>/55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6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 bwMode="auto">
          <a:xfrm>
            <a:off x="684213" y="1437989"/>
            <a:ext cx="8135937" cy="447227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 algn="ctr">
              <a:buNone/>
            </a:pPr>
            <a:r>
              <a:rPr lang="sv-SE" sz="2400" dirty="0" err="1" smtClean="0">
                <a:solidFill>
                  <a:schemeClr val="tx1"/>
                </a:solidFill>
                <a:latin typeface="Calibri" charset="0"/>
                <a:ea typeface="MS PGothic" charset="0"/>
              </a:rPr>
              <a:t>Assembly</a:t>
            </a:r>
            <a:r>
              <a:rPr lang="sv-SE" sz="2400" dirty="0" smtClean="0">
                <a:solidFill>
                  <a:schemeClr val="tx1"/>
                </a:solidFill>
                <a:latin typeface="Calibri" charset="0"/>
                <a:ea typeface="MS PGothic" charset="0"/>
              </a:rPr>
              <a:t> check and preparation</a:t>
            </a:r>
            <a:r>
              <a:rPr lang="en-US" sz="2400" dirty="0" smtClean="0">
                <a:solidFill>
                  <a:schemeClr val="tx1"/>
                </a:solidFill>
                <a:latin typeface="Calibri" charset="0"/>
                <a:ea typeface="MS PGothic" charset="0"/>
              </a:rPr>
              <a:t> </a:t>
            </a:r>
          </a:p>
          <a:p>
            <a:endParaRPr lang="en-US" sz="2000" dirty="0" smtClean="0">
              <a:latin typeface="Calibri" charset="0"/>
              <a:ea typeface="MS PGothic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Fragmentation (N50, number of sequences, how many small </a:t>
            </a:r>
            <a:r>
              <a:rPr lang="en-US" sz="2000" dirty="0" err="1" smtClean="0">
                <a:solidFill>
                  <a:srgbClr val="000000"/>
                </a:solidFill>
                <a:latin typeface="Calibri" charset="0"/>
                <a:ea typeface="MS PGothic" charset="0"/>
              </a:rPr>
              <a:t>contigs</a:t>
            </a:r>
            <a:r>
              <a:rPr lang="en-US" sz="20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)</a:t>
            </a:r>
          </a:p>
          <a:p>
            <a:endParaRPr lang="en-US" sz="2000" dirty="0">
              <a:solidFill>
                <a:srgbClr val="000000"/>
              </a:solidFill>
              <a:latin typeface="Calibri" charset="0"/>
              <a:ea typeface="MS PGothic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Sanity of the </a:t>
            </a:r>
            <a:r>
              <a:rPr lang="en-US" sz="2000" dirty="0" err="1" smtClean="0">
                <a:solidFill>
                  <a:srgbClr val="000000"/>
                </a:solidFill>
                <a:latin typeface="Calibri" charset="0"/>
                <a:ea typeface="MS PGothic" charset="0"/>
              </a:rPr>
              <a:t>fasta</a:t>
            </a:r>
            <a:r>
              <a:rPr lang="en-US" sz="20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 file (Ns, IUPAC, lowercase nucleotides)</a:t>
            </a:r>
          </a:p>
          <a:p>
            <a:endParaRPr lang="en-US" sz="2000" dirty="0">
              <a:solidFill>
                <a:srgbClr val="000000"/>
              </a:solidFill>
              <a:latin typeface="Calibri" charset="0"/>
              <a:ea typeface="MS PGothic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Completeness / duplication / fragmentation</a:t>
            </a:r>
          </a:p>
          <a:p>
            <a:endParaRPr lang="en-US" sz="2000" dirty="0" smtClean="0">
              <a:solidFill>
                <a:srgbClr val="000000"/>
              </a:solidFill>
              <a:latin typeface="Calibri" charset="0"/>
              <a:ea typeface="MS PGothic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Presence of Organelles</a:t>
            </a:r>
          </a:p>
          <a:p>
            <a:endParaRPr lang="en-US" sz="2000" dirty="0" smtClean="0">
              <a:solidFill>
                <a:srgbClr val="000000"/>
              </a:solidFill>
              <a:latin typeface="Calibri" charset="0"/>
              <a:ea typeface="MS PGothic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Other (GC content, how distant from other species)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alibri" charset="0"/>
              <a:ea typeface="MS PGothic" charset="0"/>
            </a:endParaRPr>
          </a:p>
        </p:txBody>
      </p:sp>
      <p:pic>
        <p:nvPicPr>
          <p:cNvPr id="5" name="Picture 2" descr="Screen Shot 2016-04-25 at 14.03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416" y="3474040"/>
            <a:ext cx="2404995" cy="900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2441" y="210270"/>
            <a:ext cx="2975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984807"/>
                </a:solidFill>
              </a:rPr>
              <a:t>Introduction to annotation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15</a:t>
            </a:fld>
            <a:r>
              <a:rPr lang="en-US" smtClean="0"/>
              <a:t>/55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94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468788" y="1173870"/>
            <a:ext cx="8229600" cy="5762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rgbClr val="1365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BUSCO output</a:t>
            </a:r>
            <a:endParaRPr lang="en-US" dirty="0">
              <a:solidFill>
                <a:srgbClr val="000000"/>
              </a:solidFill>
              <a:latin typeface="Calibri" charset="0"/>
              <a:ea typeface="MS PGothic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724802"/>
            <a:ext cx="9144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nlo-Regular"/>
              </a:rPr>
              <a:t># BUSCO version is: 3.0.2 </a:t>
            </a:r>
          </a:p>
          <a:p>
            <a:r>
              <a:rPr lang="en-US" dirty="0">
                <a:latin typeface="Menlo-Regular"/>
              </a:rPr>
              <a:t># The lineage dataset is: </a:t>
            </a:r>
            <a:r>
              <a:rPr lang="en-US" b="1" dirty="0">
                <a:latin typeface="Menlo-Regular"/>
              </a:rPr>
              <a:t>fungi_odb9</a:t>
            </a:r>
            <a:r>
              <a:rPr lang="en-US" dirty="0">
                <a:latin typeface="Menlo-Regular"/>
              </a:rPr>
              <a:t> (Creation date: 2016-02-13, number of species: 85, number of BUSCOs: </a:t>
            </a:r>
            <a:r>
              <a:rPr lang="en-US" b="1" dirty="0">
                <a:latin typeface="Menlo-Regular"/>
              </a:rPr>
              <a:t>290</a:t>
            </a:r>
            <a:r>
              <a:rPr lang="en-US" dirty="0">
                <a:latin typeface="Menlo-Regular"/>
              </a:rPr>
              <a:t>)</a:t>
            </a:r>
          </a:p>
          <a:p>
            <a:r>
              <a:rPr lang="en-US" dirty="0" smtClean="0">
                <a:latin typeface="Menlo-Regular"/>
              </a:rPr>
              <a:t>#</a:t>
            </a:r>
          </a:p>
          <a:p>
            <a:r>
              <a:rPr lang="en-US" dirty="0" smtClean="0">
                <a:latin typeface="Menlo-Regular"/>
              </a:rPr>
              <a:t># Summarized benchmarking in BUSCO notation for file </a:t>
            </a:r>
            <a:r>
              <a:rPr lang="en-US" dirty="0" err="1" smtClean="0">
                <a:latin typeface="Menlo-Regular"/>
              </a:rPr>
              <a:t>genome.fa</a:t>
            </a:r>
            <a:endParaRPr lang="en-US" dirty="0" smtClean="0">
              <a:latin typeface="Menlo-Regular"/>
            </a:endParaRPr>
          </a:p>
          <a:p>
            <a:r>
              <a:rPr lang="en-US" dirty="0" smtClean="0">
                <a:latin typeface="Menlo-Regular"/>
              </a:rPr>
              <a:t># </a:t>
            </a:r>
            <a:r>
              <a:rPr lang="en-US" dirty="0">
                <a:latin typeface="Menlo-Regular"/>
              </a:rPr>
              <a:t>BUSCO was run in mode: </a:t>
            </a:r>
            <a:r>
              <a:rPr lang="en-US" b="1" dirty="0" smtClean="0">
                <a:latin typeface="Menlo-Regular"/>
              </a:rPr>
              <a:t>genome</a:t>
            </a:r>
            <a:endParaRPr lang="en-US" b="1" dirty="0">
              <a:latin typeface="Menlo-Regular"/>
            </a:endParaRPr>
          </a:p>
          <a:p>
            <a:endParaRPr lang="en-US" dirty="0">
              <a:latin typeface="Menlo-Regular"/>
            </a:endParaRPr>
          </a:p>
          <a:p>
            <a:r>
              <a:rPr lang="mr-IN" dirty="0" smtClean="0">
                <a:latin typeface="Menlo-Regular"/>
              </a:rPr>
              <a:t>	</a:t>
            </a:r>
            <a:r>
              <a:rPr lang="mr-IN" b="1" dirty="0" smtClean="0">
                <a:latin typeface="Menlo-Regular"/>
              </a:rPr>
              <a:t>C:98.</a:t>
            </a:r>
            <a:r>
              <a:rPr lang="sv-SE" b="1" dirty="0" smtClean="0">
                <a:latin typeface="Menlo-Regular"/>
              </a:rPr>
              <a:t>6</a:t>
            </a:r>
            <a:r>
              <a:rPr lang="mr-IN" b="1" dirty="0" smtClean="0">
                <a:latin typeface="Menlo-Regular"/>
              </a:rPr>
              <a:t>%</a:t>
            </a:r>
            <a:r>
              <a:rPr lang="sv-SE" dirty="0">
                <a:latin typeface="Menlo-Regular"/>
              </a:rPr>
              <a:t>[</a:t>
            </a:r>
            <a:r>
              <a:rPr lang="mr-IN" dirty="0" smtClean="0">
                <a:latin typeface="Menlo-Regular"/>
              </a:rPr>
              <a:t>S:97.</a:t>
            </a:r>
            <a:r>
              <a:rPr lang="sv-SE" dirty="0" smtClean="0">
                <a:latin typeface="Menlo-Regular"/>
              </a:rPr>
              <a:t>9</a:t>
            </a:r>
            <a:r>
              <a:rPr lang="mr-IN" dirty="0" smtClean="0">
                <a:latin typeface="Menlo-Regular"/>
              </a:rPr>
              <a:t>%,D:0.7%</a:t>
            </a:r>
            <a:r>
              <a:rPr lang="sv-SE" dirty="0" smtClean="0">
                <a:latin typeface="Menlo-Regular"/>
              </a:rPr>
              <a:t>]</a:t>
            </a:r>
            <a:r>
              <a:rPr lang="mr-IN" dirty="0" smtClean="0">
                <a:latin typeface="Menlo-Regular"/>
              </a:rPr>
              <a:t>,F:</a:t>
            </a:r>
            <a:r>
              <a:rPr lang="sv-SE" dirty="0" smtClean="0">
                <a:latin typeface="Menlo-Regular"/>
              </a:rPr>
              <a:t>0</a:t>
            </a:r>
            <a:r>
              <a:rPr lang="mr-IN" dirty="0" smtClean="0">
                <a:latin typeface="Menlo-Regular"/>
              </a:rPr>
              <a:t>.</a:t>
            </a:r>
            <a:r>
              <a:rPr lang="sv-SE" dirty="0" smtClean="0">
                <a:latin typeface="Menlo-Regular"/>
              </a:rPr>
              <a:t>0</a:t>
            </a:r>
            <a:r>
              <a:rPr lang="mr-IN" dirty="0" smtClean="0">
                <a:latin typeface="Menlo-Regular"/>
              </a:rPr>
              <a:t>%,M:</a:t>
            </a:r>
            <a:r>
              <a:rPr lang="sv-SE" dirty="0" smtClean="0">
                <a:latin typeface="Menlo-Regular"/>
              </a:rPr>
              <a:t>1</a:t>
            </a:r>
            <a:r>
              <a:rPr lang="mr-IN" dirty="0" smtClean="0">
                <a:latin typeface="Menlo-Regular"/>
              </a:rPr>
              <a:t>.</a:t>
            </a:r>
            <a:r>
              <a:rPr lang="sv-SE" dirty="0" smtClean="0">
                <a:latin typeface="Menlo-Regular"/>
              </a:rPr>
              <a:t>4</a:t>
            </a:r>
            <a:r>
              <a:rPr lang="mr-IN" dirty="0" smtClean="0">
                <a:latin typeface="Menlo-Regular"/>
              </a:rPr>
              <a:t>%,n:290</a:t>
            </a:r>
          </a:p>
          <a:p>
            <a:endParaRPr lang="mr-IN" dirty="0">
              <a:latin typeface="Menlo-Regular"/>
            </a:endParaRPr>
          </a:p>
          <a:p>
            <a:r>
              <a:rPr lang="en-US" dirty="0">
                <a:latin typeface="Menlo-Regular"/>
              </a:rPr>
              <a:t>	</a:t>
            </a:r>
            <a:r>
              <a:rPr lang="en-US" dirty="0" smtClean="0">
                <a:latin typeface="Menlo-Regular"/>
              </a:rPr>
              <a:t>286</a:t>
            </a:r>
            <a:r>
              <a:rPr lang="en-US" dirty="0">
                <a:latin typeface="Menlo-Regular"/>
              </a:rPr>
              <a:t>	Complete BUSCOs (C)</a:t>
            </a:r>
          </a:p>
          <a:p>
            <a:r>
              <a:rPr lang="en-US" dirty="0">
                <a:latin typeface="Menlo-Regular"/>
              </a:rPr>
              <a:t>	</a:t>
            </a:r>
            <a:r>
              <a:rPr lang="en-US" dirty="0" smtClean="0">
                <a:latin typeface="Menlo-Regular"/>
              </a:rPr>
              <a:t>284</a:t>
            </a:r>
            <a:r>
              <a:rPr lang="en-US" dirty="0">
                <a:latin typeface="Menlo-Regular"/>
              </a:rPr>
              <a:t>	Complete and single-copy BUSCOs (S)</a:t>
            </a:r>
          </a:p>
          <a:p>
            <a:r>
              <a:rPr lang="en-US" dirty="0">
                <a:latin typeface="Menlo-Regular"/>
              </a:rPr>
              <a:t>	2	Complete and duplicated BUSCOs (D)</a:t>
            </a:r>
          </a:p>
          <a:p>
            <a:r>
              <a:rPr lang="en-US" dirty="0">
                <a:latin typeface="Menlo-Regular"/>
              </a:rPr>
              <a:t>	</a:t>
            </a:r>
            <a:r>
              <a:rPr lang="en-US" dirty="0" smtClean="0">
                <a:latin typeface="Menlo-Regular"/>
              </a:rPr>
              <a:t>0</a:t>
            </a:r>
            <a:r>
              <a:rPr lang="en-US" dirty="0">
                <a:latin typeface="Menlo-Regular"/>
              </a:rPr>
              <a:t>	Fragmented BUSCOs (F)</a:t>
            </a:r>
          </a:p>
          <a:p>
            <a:r>
              <a:rPr lang="en-US" dirty="0" smtClean="0">
                <a:latin typeface="Menlo-Regular"/>
              </a:rPr>
              <a:t>	</a:t>
            </a:r>
            <a:r>
              <a:rPr lang="en-US" b="1" dirty="0" smtClean="0">
                <a:latin typeface="Menlo-Regular"/>
              </a:rPr>
              <a:t>4</a:t>
            </a:r>
            <a:r>
              <a:rPr lang="en-US" b="1" dirty="0">
                <a:latin typeface="Menlo-Regular"/>
              </a:rPr>
              <a:t>	Missing BUSCOs (M)</a:t>
            </a:r>
          </a:p>
          <a:p>
            <a:r>
              <a:rPr lang="en-US" dirty="0">
                <a:latin typeface="Menlo-Regular"/>
              </a:rPr>
              <a:t>	290	Total BUSCO groups searched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2441" y="210270"/>
            <a:ext cx="2975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984807"/>
                </a:solidFill>
              </a:rPr>
              <a:t>Introduction to annotation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16</a:t>
            </a:fld>
            <a:r>
              <a:rPr lang="en-US" smtClean="0"/>
              <a:t>/55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1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468788" y="1462001"/>
            <a:ext cx="8229600" cy="5762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rgbClr val="1365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Repeat Masking</a:t>
            </a:r>
            <a:endParaRPr lang="en-US" sz="2400" dirty="0">
              <a:solidFill>
                <a:srgbClr val="000000"/>
              </a:solidFill>
              <a:latin typeface="Calibri" charset="0"/>
              <a:ea typeface="MS PGothic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8788" y="2323440"/>
            <a:ext cx="77979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err="1" smtClean="0">
                <a:latin typeface="Calibri" charset="0"/>
                <a:ea typeface="MS PGothic" charset="0"/>
              </a:rPr>
              <a:t>Repeatmodeler</a:t>
            </a:r>
            <a:r>
              <a:rPr lang="en-US" sz="2400" dirty="0" smtClean="0">
                <a:latin typeface="Calibri" charset="0"/>
                <a:ea typeface="MS PGothic" charset="0"/>
              </a:rPr>
              <a:t> </a:t>
            </a:r>
            <a:r>
              <a:rPr lang="en-US" sz="2400" dirty="0">
                <a:latin typeface="Calibri" charset="0"/>
                <a:ea typeface="MS PGothic" charset="0"/>
              </a:rPr>
              <a:t>to find new repeats</a:t>
            </a:r>
          </a:p>
          <a:p>
            <a:pPr lvl="1"/>
            <a:r>
              <a:rPr lang="en-US" sz="2400" dirty="0">
                <a:latin typeface="Calibri" charset="0"/>
                <a:ea typeface="MS PGothic" charset="0"/>
                <a:hlinkClick r:id="rId2"/>
              </a:rPr>
              <a:t>http://www.repeatmasker.org/RepeatModeler</a:t>
            </a:r>
            <a:r>
              <a:rPr lang="en-US" sz="2400" dirty="0" smtClean="0">
                <a:latin typeface="Calibri" charset="0"/>
                <a:ea typeface="MS PGothic" charset="0"/>
                <a:hlinkClick r:id="rId2"/>
              </a:rPr>
              <a:t>/</a:t>
            </a:r>
            <a:endParaRPr lang="en-US" sz="2400" dirty="0" smtClean="0">
              <a:latin typeface="Calibri" charset="0"/>
              <a:ea typeface="MS PGothic" charset="0"/>
            </a:endParaRPr>
          </a:p>
          <a:p>
            <a:pPr lvl="1"/>
            <a:endParaRPr lang="en-US" sz="2400" dirty="0">
              <a:latin typeface="Calibri" charset="0"/>
              <a:ea typeface="MS PGothic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err="1">
                <a:latin typeface="Calibri" charset="0"/>
                <a:ea typeface="MS PGothic" charset="0"/>
              </a:rPr>
              <a:t>Repeatmasker</a:t>
            </a:r>
            <a:r>
              <a:rPr lang="en-US" sz="2400" dirty="0">
                <a:latin typeface="Calibri" charset="0"/>
                <a:ea typeface="MS PGothic" charset="0"/>
              </a:rPr>
              <a:t> to mask known repeats</a:t>
            </a:r>
          </a:p>
          <a:p>
            <a:pPr lvl="1"/>
            <a:r>
              <a:rPr lang="en-US" sz="2400" dirty="0">
                <a:latin typeface="Calibri" charset="0"/>
                <a:ea typeface="MS PGothic" charset="0"/>
                <a:hlinkClick r:id="rId3"/>
              </a:rPr>
              <a:t>http://</a:t>
            </a:r>
            <a:r>
              <a:rPr lang="en-US" sz="2400" dirty="0" smtClean="0">
                <a:latin typeface="Calibri" charset="0"/>
                <a:ea typeface="MS PGothic" charset="0"/>
                <a:hlinkClick r:id="rId3"/>
              </a:rPr>
              <a:t>www.repeatmasker.org</a:t>
            </a:r>
            <a:endParaRPr lang="en-US" sz="2400" dirty="0" smtClean="0">
              <a:latin typeface="Calibri" charset="0"/>
              <a:ea typeface="MS PGothic" charset="0"/>
            </a:endParaRPr>
          </a:p>
          <a:p>
            <a:pPr lvl="1"/>
            <a:endParaRPr lang="en-US" sz="2400" dirty="0">
              <a:latin typeface="Calibri" charset="0"/>
              <a:ea typeface="MS PGothic" charset="0"/>
            </a:endParaRPr>
          </a:p>
          <a:p>
            <a:pPr lvl="1"/>
            <a:endParaRPr lang="en-US" sz="2400" dirty="0" smtClean="0">
              <a:latin typeface="Calibri" charset="0"/>
              <a:ea typeface="MS PGothic" charset="0"/>
            </a:endParaRPr>
          </a:p>
          <a:p>
            <a:pPr lvl="1"/>
            <a:r>
              <a:rPr lang="en-US" sz="2400" dirty="0" smtClean="0">
                <a:latin typeface="Calibri" charset="0"/>
                <a:ea typeface="MS PGothic" charset="0"/>
              </a:rPr>
              <a:t>+ Save time </a:t>
            </a:r>
          </a:p>
          <a:p>
            <a:pPr lvl="1"/>
            <a:r>
              <a:rPr lang="en-US" sz="2400" dirty="0" smtClean="0">
                <a:latin typeface="Calibri" charset="0"/>
                <a:ea typeface="MS PGothic" charset="0"/>
              </a:rPr>
              <a:t>+ Increase quality of the annotation</a:t>
            </a:r>
            <a:endParaRPr lang="en-US" sz="2400" dirty="0">
              <a:latin typeface="Calibri" charset="0"/>
              <a:ea typeface="MS PGothic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441" y="210270"/>
            <a:ext cx="2975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984807"/>
                </a:solidFill>
              </a:rPr>
              <a:t>Introduction to annotation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17</a:t>
            </a:fld>
            <a:r>
              <a:rPr lang="en-US" smtClean="0"/>
              <a:t>/55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82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68788" y="1173870"/>
            <a:ext cx="8229600" cy="5762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rgbClr val="1365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00000"/>
                </a:solidFill>
                <a:latin typeface="Calibri" charset="0"/>
                <a:ea typeface="MS PGothic" charset="0"/>
              </a:rPr>
              <a:t>Types of </a:t>
            </a:r>
            <a:r>
              <a:rPr lang="en-US" sz="28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external data </a:t>
            </a:r>
            <a:r>
              <a:rPr lang="en-US" sz="2800" dirty="0">
                <a:solidFill>
                  <a:srgbClr val="000000"/>
                </a:solidFill>
                <a:latin typeface="Calibri" charset="0"/>
                <a:ea typeface="MS PGothic" charset="0"/>
              </a:rPr>
              <a:t>used</a:t>
            </a:r>
            <a:endParaRPr lang="en-US" sz="2400" dirty="0">
              <a:solidFill>
                <a:srgbClr val="000000"/>
              </a:solidFill>
              <a:latin typeface="Calibri" charset="0"/>
              <a:ea typeface="MS PGothic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2650882" y="2297819"/>
            <a:ext cx="2464169" cy="1117311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Calibri" charset="0"/>
                <a:ea typeface="MS PGothic" charset="0"/>
              </a:rPr>
              <a:t>Known amino acid sequences from other organisms</a:t>
            </a:r>
          </a:p>
          <a:p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12" name="Content Placeholder 3"/>
          <p:cNvSpPr txBox="1">
            <a:spLocks/>
          </p:cNvSpPr>
          <p:nvPr/>
        </p:nvSpPr>
        <p:spPr bwMode="auto">
          <a:xfrm>
            <a:off x="5254625" y="2297819"/>
            <a:ext cx="4038600" cy="4525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74B3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alibri" charset="0"/>
                <a:ea typeface="MS PGothic" charset="0"/>
              </a:rPr>
              <a:t>Assembled from RNA-</a:t>
            </a:r>
            <a:r>
              <a:rPr lang="en-US" dirty="0" err="1" smtClean="0">
                <a:latin typeface="Calibri" charset="0"/>
                <a:ea typeface="MS PGothic" charset="0"/>
              </a:rPr>
              <a:t>seq</a:t>
            </a:r>
            <a:r>
              <a:rPr lang="en-US" dirty="0" smtClean="0">
                <a:latin typeface="Calibri" charset="0"/>
                <a:ea typeface="MS PGothic" charset="0"/>
              </a:rPr>
              <a:t> or downloaded ESTs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13" name="TextBox 4"/>
          <p:cNvSpPr txBox="1">
            <a:spLocks noChangeArrowheads="1"/>
          </p:cNvSpPr>
          <p:nvPr/>
        </p:nvSpPr>
        <p:spPr bwMode="auto">
          <a:xfrm>
            <a:off x="3082925" y="1762174"/>
            <a:ext cx="1212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dirty="0"/>
              <a:t>Proteins</a:t>
            </a:r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6503988" y="1750132"/>
            <a:ext cx="1539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/>
              <a:t>Transcripts</a:t>
            </a:r>
          </a:p>
        </p:txBody>
      </p:sp>
      <p:pic>
        <p:nvPicPr>
          <p:cNvPr id="1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53" y="3761205"/>
            <a:ext cx="1927225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848972" y="1750429"/>
            <a:ext cx="388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nb-NO" dirty="0"/>
              <a:t>Ø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" t="9258" r="4568"/>
          <a:stretch/>
        </p:blipFill>
        <p:spPr>
          <a:xfrm>
            <a:off x="89872" y="3920618"/>
            <a:ext cx="2191119" cy="1562586"/>
          </a:xfrm>
          <a:prstGeom prst="rect">
            <a:avLst/>
          </a:prstGeom>
        </p:spPr>
      </p:pic>
      <p:pic>
        <p:nvPicPr>
          <p:cNvPr id="3" name="Picture 2" descr="Transcription+The+new+mRNA+molecule+is+formed+by+incorporating+nucleotides+that+are+complementary+to+the+template+strand.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" t="29979" r="4536"/>
          <a:stretch/>
        </p:blipFill>
        <p:spPr>
          <a:xfrm>
            <a:off x="5648591" y="3609338"/>
            <a:ext cx="3248816" cy="18986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2441" y="210270"/>
            <a:ext cx="2975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984807"/>
                </a:solidFill>
              </a:rPr>
              <a:t>Introduction to annotation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18</a:t>
            </a:fld>
            <a:r>
              <a:rPr lang="en-US" smtClean="0"/>
              <a:t>/55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87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68788" y="1173870"/>
            <a:ext cx="8229600" cy="5762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rgbClr val="1365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00000"/>
                </a:solidFill>
                <a:latin typeface="Calibri" charset="0"/>
                <a:ea typeface="MS PGothic" charset="0"/>
              </a:rPr>
              <a:t>Types of </a:t>
            </a:r>
            <a:r>
              <a:rPr lang="en-US" sz="28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data used: Proteins</a:t>
            </a:r>
            <a:endParaRPr lang="en-US" sz="2400" dirty="0">
              <a:solidFill>
                <a:srgbClr val="000000"/>
              </a:solidFill>
              <a:latin typeface="Calibri" charset="0"/>
              <a:ea typeface="MS PGothic" charset="0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71688" y="2068166"/>
            <a:ext cx="7497763" cy="273843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700" dirty="0">
                <a:solidFill>
                  <a:srgbClr val="000000"/>
                </a:solidFill>
                <a:latin typeface="Calibri" charset="0"/>
                <a:ea typeface="MS PGothic" charset="0"/>
              </a:rPr>
              <a:t>Conserved in sequence =&gt; conserved annotation with little noise</a:t>
            </a:r>
          </a:p>
          <a:p>
            <a:pPr>
              <a:lnSpc>
                <a:spcPct val="80000"/>
              </a:lnSpc>
            </a:pPr>
            <a:r>
              <a:rPr lang="en-US" sz="2700" dirty="0">
                <a:solidFill>
                  <a:srgbClr val="000000"/>
                </a:solidFill>
                <a:latin typeface="Calibri" charset="0"/>
                <a:ea typeface="MS PGothic" charset="0"/>
              </a:rPr>
              <a:t>Proteins from model organisms often used =&gt; bias?</a:t>
            </a:r>
          </a:p>
          <a:p>
            <a:pPr>
              <a:lnSpc>
                <a:spcPct val="80000"/>
              </a:lnSpc>
            </a:pPr>
            <a:r>
              <a:rPr lang="en-US" sz="2700" dirty="0">
                <a:solidFill>
                  <a:srgbClr val="000000"/>
                </a:solidFill>
                <a:latin typeface="Calibri" charset="0"/>
                <a:ea typeface="MS PGothic" charset="0"/>
              </a:rPr>
              <a:t>Proteins can be incomplete =&gt; problems as many annotation procedures are heavily dependent on protein alignments</a:t>
            </a:r>
          </a:p>
          <a:p>
            <a:pPr>
              <a:lnSpc>
                <a:spcPct val="80000"/>
              </a:lnSpc>
            </a:pPr>
            <a:endParaRPr lang="en-US" sz="2700" dirty="0">
              <a:solidFill>
                <a:srgbClr val="000000"/>
              </a:solidFill>
              <a:latin typeface="Calibri" charset="0"/>
              <a:ea typeface="MS PGothic" charset="0"/>
            </a:endParaRPr>
          </a:p>
        </p:txBody>
      </p:sp>
      <p:sp>
        <p:nvSpPr>
          <p:cNvPr id="18" name="TextBox 3"/>
          <p:cNvSpPr txBox="1">
            <a:spLocks noChangeArrowheads="1"/>
          </p:cNvSpPr>
          <p:nvPr/>
        </p:nvSpPr>
        <p:spPr bwMode="auto">
          <a:xfrm>
            <a:off x="851515" y="5076237"/>
            <a:ext cx="11857038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000" dirty="0"/>
              <a:t>&gt;ENSTGUP00000017616 </a:t>
            </a:r>
            <a:r>
              <a:rPr lang="en-US" sz="1000" dirty="0" err="1"/>
              <a:t>pep:novel</a:t>
            </a:r>
            <a:r>
              <a:rPr lang="en-US" sz="1000" dirty="0"/>
              <a:t> chromosome:taeGut3.2.4:8_random:2849599:2959678:-1 gene:ENSTGUG00000017338 transcript:ENSTGUT00000018018 </a:t>
            </a:r>
            <a:r>
              <a:rPr lang="en-US" sz="1000" dirty="0" err="1"/>
              <a:t>gene_biotype:protein_coding</a:t>
            </a:r>
            <a:r>
              <a:rPr lang="en-US" sz="1000" dirty="0"/>
              <a:t> </a:t>
            </a:r>
            <a:r>
              <a:rPr lang="en-US" sz="1000" dirty="0" err="1"/>
              <a:t>transcript_biotype:protein_coding</a:t>
            </a:r>
            <a:endParaRPr lang="en-US" sz="1000" dirty="0"/>
          </a:p>
          <a:p>
            <a:pPr eaLnBrk="1" hangingPunct="1"/>
            <a:r>
              <a:rPr lang="en-US" sz="1000" dirty="0"/>
              <a:t>RSPNATEYNWHHLRYPKIPERLNPPAAAGPALSTAEGWMLPWGNGQHPLLARAPGKGRER</a:t>
            </a:r>
          </a:p>
          <a:p>
            <a:pPr eaLnBrk="1" hangingPunct="1"/>
            <a:r>
              <a:rPr lang="en-US" sz="1000" dirty="0"/>
              <a:t>DGKELIKKPKTFKFTFLKKKKKKKKKTFK</a:t>
            </a:r>
          </a:p>
          <a:p>
            <a:pPr eaLnBrk="1" hangingPunct="1"/>
            <a:r>
              <a:rPr lang="en-US" sz="1000" dirty="0"/>
              <a:t>&gt;ENSTGUP00000017615 </a:t>
            </a:r>
            <a:r>
              <a:rPr lang="en-US" sz="1000" dirty="0" err="1"/>
              <a:t>pep:novel</a:t>
            </a:r>
            <a:r>
              <a:rPr lang="en-US" sz="1000" dirty="0"/>
              <a:t> chromosome:taeGut3.2.4:23_random:205321:209117:1 gene:ENSTGUG00000017337 transcript:ENSTGUT00000018017 </a:t>
            </a:r>
            <a:r>
              <a:rPr lang="en-US" sz="1000" dirty="0" err="1"/>
              <a:t>gene_biotype:protein_coding</a:t>
            </a:r>
            <a:r>
              <a:rPr lang="en-US" sz="1000" dirty="0"/>
              <a:t> </a:t>
            </a:r>
            <a:r>
              <a:rPr lang="en-US" sz="1000" dirty="0" err="1"/>
              <a:t>transcript_biotype:protein_coding</a:t>
            </a:r>
            <a:endParaRPr lang="en-US" sz="1000" dirty="0"/>
          </a:p>
          <a:p>
            <a:pPr eaLnBrk="1" hangingPunct="1"/>
            <a:r>
              <a:rPr lang="en-US" sz="1000" dirty="0"/>
              <a:t>PDLRELVLMFEHLHRVRNGGFRNSEVKKWPDRSPPPYHSFTPAQKSFSLAGCSGESTKMG</a:t>
            </a:r>
          </a:p>
          <a:p>
            <a:pPr eaLnBrk="1" hangingPunct="1"/>
            <a:r>
              <a:rPr lang="en-US" sz="1000" dirty="0"/>
              <a:t>IKERMRLSSSQRQGSRGRQQHLGPPLHRSPSPEDVAEATSPTKVQKSWSFNDRTRFRASL</a:t>
            </a:r>
          </a:p>
          <a:p>
            <a:pPr eaLnBrk="1" hangingPunct="1"/>
            <a:r>
              <a:rPr lang="en-US" sz="1000" dirty="0"/>
              <a:t>RLKPRIPAEGDCPPEDSGEERSSPCDLTFEDIMPAVKTLIRAVRILKFLVAKRKFKETLR</a:t>
            </a:r>
          </a:p>
          <a:p>
            <a:pPr eaLnBrk="1" hangingPunct="1"/>
            <a:r>
              <a:rPr lang="en-US" sz="1000" dirty="0"/>
              <a:t>PYDVKDVIEQYSAGHLDMLGRIKSLQTRVEQIVGRDRALPADKKVREKGEKPALEAELVD</a:t>
            </a:r>
          </a:p>
          <a:p>
            <a:pPr eaLnBrk="1" hangingPunct="1"/>
            <a:r>
              <a:rPr lang="en-US" sz="1000" dirty="0"/>
              <a:t>ELSMMGRVVKVERQVQSIEHKLDLLLGLYSRCLRKGSANSLVLAAVRVPPGEPDVTSDYQ</a:t>
            </a:r>
          </a:p>
          <a:p>
            <a:pPr eaLnBrk="1" hangingPunct="1"/>
            <a:r>
              <a:rPr lang="en-US" sz="1000" dirty="0"/>
              <a:t>SPVEHEDISTSAQSLSISRLASTNMD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441" y="210270"/>
            <a:ext cx="2975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984807"/>
                </a:solidFill>
              </a:rPr>
              <a:t>Introduction to annotation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19</a:t>
            </a:fld>
            <a:r>
              <a:rPr lang="en-US" smtClean="0"/>
              <a:t>/55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17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SciLifeLab</a:t>
            </a:r>
            <a:r>
              <a:rPr lang="en-US" dirty="0" smtClean="0"/>
              <a:t>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8550732" cy="489456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To </a:t>
            </a:r>
            <a:r>
              <a:rPr lang="en-US" dirty="0"/>
              <a:t>be an internationally leading center that develops, uses and provides access to advanced technologies for molecular biosciences with focus on health and environment.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Screen Shot 2017-02-01 at 13.44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38400"/>
            <a:ext cx="8674100" cy="198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35696" y="4725144"/>
            <a:ext cx="971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 err="1" smtClean="0">
                <a:solidFill>
                  <a:prstClr val="black"/>
                </a:solidFill>
              </a:rPr>
              <a:t>Solna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72200" y="4725144"/>
            <a:ext cx="1313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</a:rPr>
              <a:t>Uppsala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5589240"/>
            <a:ext cx="3076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</a:rPr>
              <a:t>National </a:t>
            </a:r>
            <a:r>
              <a:rPr lang="en-US" sz="2400" dirty="0" err="1" smtClean="0">
                <a:solidFill>
                  <a:prstClr val="black"/>
                </a:solidFill>
              </a:rPr>
              <a:t>organisation</a:t>
            </a: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42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68788" y="1173870"/>
            <a:ext cx="8229600" cy="5762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rgbClr val="1365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00000"/>
                </a:solidFill>
                <a:latin typeface="Calibri" charset="0"/>
                <a:ea typeface="MS PGothic" charset="0"/>
              </a:rPr>
              <a:t>Protein sequences are aligned to the genome</a:t>
            </a:r>
            <a:endParaRPr lang="en-US" sz="2400" dirty="0">
              <a:solidFill>
                <a:srgbClr val="000000"/>
              </a:solidFill>
              <a:latin typeface="Calibri" charset="0"/>
              <a:ea typeface="MS PGothic" charset="0"/>
            </a:endParaRPr>
          </a:p>
        </p:txBody>
      </p:sp>
      <p:pic>
        <p:nvPicPr>
          <p:cNvPr id="6" name="Picture 5" descr="Screen Shot 2018-02-28 at 17.17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9641"/>
            <a:ext cx="9144000" cy="47783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2441" y="210270"/>
            <a:ext cx="2975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984807"/>
                </a:solidFill>
              </a:rPr>
              <a:t>Introduction to annotation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20</a:t>
            </a:fld>
            <a:r>
              <a:rPr lang="en-US" smtClean="0"/>
              <a:t>/55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5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68788" y="1173870"/>
            <a:ext cx="8229600" cy="5762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rgbClr val="1365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00000"/>
                </a:solidFill>
                <a:latin typeface="Calibri" charset="0"/>
                <a:ea typeface="MS PGothic" charset="0"/>
              </a:rPr>
              <a:t>Types of </a:t>
            </a:r>
            <a:r>
              <a:rPr lang="en-US" sz="28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data used: RNA-</a:t>
            </a:r>
            <a:r>
              <a:rPr lang="en-US" sz="2800" dirty="0" err="1" smtClean="0">
                <a:solidFill>
                  <a:srgbClr val="000000"/>
                </a:solidFill>
                <a:latin typeface="Calibri" charset="0"/>
                <a:ea typeface="MS PGothic" charset="0"/>
              </a:rPr>
              <a:t>seq</a:t>
            </a:r>
            <a:endParaRPr lang="en-US" sz="2400" dirty="0">
              <a:solidFill>
                <a:srgbClr val="000000"/>
              </a:solidFill>
              <a:latin typeface="Calibri" charset="0"/>
              <a:ea typeface="MS PGothic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3850" y="2364565"/>
            <a:ext cx="1584325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08175" y="2364565"/>
            <a:ext cx="1079500" cy="215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 sz="1600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87675" y="2364565"/>
            <a:ext cx="10795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67175" y="2364565"/>
            <a:ext cx="1081088" cy="215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263" y="2364565"/>
            <a:ext cx="10795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27763" y="2364565"/>
            <a:ext cx="1081087" cy="215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08850" y="2364565"/>
            <a:ext cx="1584325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323850" y="1572403"/>
            <a:ext cx="7508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/>
              <a:t>DNA</a:t>
            </a:r>
          </a:p>
        </p:txBody>
      </p:sp>
      <p:sp>
        <p:nvSpPr>
          <p:cNvPr id="15" name="TextBox 4"/>
          <p:cNvSpPr txBox="1">
            <a:spLocks noChangeArrowheads="1"/>
          </p:cNvSpPr>
          <p:nvPr/>
        </p:nvSpPr>
        <p:spPr bwMode="auto">
          <a:xfrm>
            <a:off x="2051050" y="2004203"/>
            <a:ext cx="7016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Intron</a:t>
            </a:r>
          </a:p>
        </p:txBody>
      </p:sp>
      <p:sp>
        <p:nvSpPr>
          <p:cNvPr id="16" name="TextBox 14"/>
          <p:cNvSpPr txBox="1">
            <a:spLocks noChangeArrowheads="1"/>
          </p:cNvSpPr>
          <p:nvPr/>
        </p:nvSpPr>
        <p:spPr bwMode="auto">
          <a:xfrm>
            <a:off x="4284663" y="2004203"/>
            <a:ext cx="7000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Intron</a:t>
            </a:r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6443663" y="2004203"/>
            <a:ext cx="7016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Intron</a:t>
            </a:r>
          </a:p>
        </p:txBody>
      </p:sp>
      <p:sp>
        <p:nvSpPr>
          <p:cNvPr id="20" name="TextBox 12"/>
          <p:cNvSpPr txBox="1">
            <a:spLocks noChangeArrowheads="1"/>
          </p:cNvSpPr>
          <p:nvPr/>
        </p:nvSpPr>
        <p:spPr bwMode="auto">
          <a:xfrm>
            <a:off x="3276600" y="2004203"/>
            <a:ext cx="5889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Exon</a:t>
            </a:r>
          </a:p>
        </p:txBody>
      </p:sp>
      <p:sp>
        <p:nvSpPr>
          <p:cNvPr id="21" name="TextBox 17"/>
          <p:cNvSpPr txBox="1">
            <a:spLocks noChangeArrowheads="1"/>
          </p:cNvSpPr>
          <p:nvPr/>
        </p:nvSpPr>
        <p:spPr bwMode="auto">
          <a:xfrm>
            <a:off x="5435600" y="2004203"/>
            <a:ext cx="5905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Exon</a:t>
            </a:r>
          </a:p>
        </p:txBody>
      </p:sp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827088" y="2004203"/>
            <a:ext cx="5905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Exon</a:t>
            </a:r>
          </a:p>
        </p:txBody>
      </p:sp>
      <p:sp>
        <p:nvSpPr>
          <p:cNvPr id="23" name="TextBox 19"/>
          <p:cNvSpPr txBox="1">
            <a:spLocks noChangeArrowheads="1"/>
          </p:cNvSpPr>
          <p:nvPr/>
        </p:nvSpPr>
        <p:spPr bwMode="auto">
          <a:xfrm>
            <a:off x="7812088" y="2004203"/>
            <a:ext cx="5905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Exon</a:t>
            </a:r>
          </a:p>
        </p:txBody>
      </p:sp>
      <p:sp>
        <p:nvSpPr>
          <p:cNvPr id="24" name="TextBox 13"/>
          <p:cNvSpPr txBox="1">
            <a:spLocks noChangeArrowheads="1"/>
          </p:cNvSpPr>
          <p:nvPr/>
        </p:nvSpPr>
        <p:spPr bwMode="auto">
          <a:xfrm>
            <a:off x="323850" y="2293128"/>
            <a:ext cx="484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UTR</a:t>
            </a:r>
          </a:p>
        </p:txBody>
      </p:sp>
      <p:sp>
        <p:nvSpPr>
          <p:cNvPr id="25" name="TextBox 21"/>
          <p:cNvSpPr txBox="1">
            <a:spLocks noChangeArrowheads="1"/>
          </p:cNvSpPr>
          <p:nvPr/>
        </p:nvSpPr>
        <p:spPr bwMode="auto">
          <a:xfrm>
            <a:off x="8388350" y="2293128"/>
            <a:ext cx="484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UTR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127125" y="2364565"/>
            <a:ext cx="0" cy="215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3"/>
          <p:cNvSpPr txBox="1">
            <a:spLocks noChangeArrowheads="1"/>
          </p:cNvSpPr>
          <p:nvPr/>
        </p:nvSpPr>
        <p:spPr bwMode="auto">
          <a:xfrm>
            <a:off x="611188" y="2580465"/>
            <a:ext cx="1030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400"/>
              <a:t>ATG</a:t>
            </a:r>
          </a:p>
          <a:p>
            <a:pPr algn="ctr" eaLnBrk="1" hangingPunct="1"/>
            <a:r>
              <a:rPr lang="en-US" sz="1400"/>
              <a:t>Start codon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8010525" y="2364565"/>
            <a:ext cx="0" cy="215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5"/>
          <p:cNvSpPr txBox="1">
            <a:spLocks noChangeArrowheads="1"/>
          </p:cNvSpPr>
          <p:nvPr/>
        </p:nvSpPr>
        <p:spPr bwMode="auto">
          <a:xfrm>
            <a:off x="7380288" y="2651903"/>
            <a:ext cx="12620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400"/>
              <a:t>TAG, TAA, TGA</a:t>
            </a:r>
          </a:p>
          <a:p>
            <a:pPr algn="ctr" eaLnBrk="1" hangingPunct="1"/>
            <a:r>
              <a:rPr lang="en-US" sz="1400"/>
              <a:t>Stop codon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23850" y="3929840"/>
            <a:ext cx="1584325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908175" y="3929840"/>
            <a:ext cx="1079500" cy="215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 sz="1600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987675" y="3929840"/>
            <a:ext cx="10795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067175" y="3929840"/>
            <a:ext cx="1081088" cy="215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148263" y="3929840"/>
            <a:ext cx="10795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227763" y="3929840"/>
            <a:ext cx="1081087" cy="215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308850" y="3929840"/>
            <a:ext cx="1584325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323850" y="3137678"/>
            <a:ext cx="1492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/>
              <a:t>Pre-mRNA</a:t>
            </a:r>
          </a:p>
        </p:txBody>
      </p:sp>
      <p:sp>
        <p:nvSpPr>
          <p:cNvPr id="38" name="TextBox 44"/>
          <p:cNvSpPr txBox="1">
            <a:spLocks noChangeArrowheads="1"/>
          </p:cNvSpPr>
          <p:nvPr/>
        </p:nvSpPr>
        <p:spPr bwMode="auto">
          <a:xfrm>
            <a:off x="323850" y="3856815"/>
            <a:ext cx="484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UTR</a:t>
            </a:r>
          </a:p>
        </p:txBody>
      </p:sp>
      <p:sp>
        <p:nvSpPr>
          <p:cNvPr id="39" name="TextBox 45"/>
          <p:cNvSpPr txBox="1">
            <a:spLocks noChangeArrowheads="1"/>
          </p:cNvSpPr>
          <p:nvPr/>
        </p:nvSpPr>
        <p:spPr bwMode="auto">
          <a:xfrm>
            <a:off x="8388350" y="3856815"/>
            <a:ext cx="484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UTR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1127125" y="3929840"/>
            <a:ext cx="0" cy="215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7"/>
          <p:cNvSpPr txBox="1">
            <a:spLocks noChangeArrowheads="1"/>
          </p:cNvSpPr>
          <p:nvPr/>
        </p:nvSpPr>
        <p:spPr bwMode="auto">
          <a:xfrm>
            <a:off x="611188" y="4145740"/>
            <a:ext cx="1030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400"/>
              <a:t>ATG</a:t>
            </a:r>
          </a:p>
          <a:p>
            <a:pPr algn="ctr" eaLnBrk="1" hangingPunct="1"/>
            <a:r>
              <a:rPr lang="en-US" sz="1400"/>
              <a:t>Start codon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8010525" y="3929840"/>
            <a:ext cx="0" cy="215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9"/>
          <p:cNvSpPr txBox="1">
            <a:spLocks noChangeArrowheads="1"/>
          </p:cNvSpPr>
          <p:nvPr/>
        </p:nvSpPr>
        <p:spPr bwMode="auto">
          <a:xfrm>
            <a:off x="7380288" y="4217178"/>
            <a:ext cx="12620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400"/>
              <a:t>TAG, TAA, TGA</a:t>
            </a:r>
          </a:p>
          <a:p>
            <a:pPr algn="ctr" eaLnBrk="1" hangingPunct="1"/>
            <a:r>
              <a:rPr lang="en-US" sz="1400"/>
              <a:t>Stop codon 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572000" y="2724928"/>
            <a:ext cx="0" cy="7191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50"/>
          <p:cNvSpPr txBox="1">
            <a:spLocks noChangeArrowheads="1"/>
          </p:cNvSpPr>
          <p:nvPr/>
        </p:nvSpPr>
        <p:spPr bwMode="auto">
          <a:xfrm>
            <a:off x="4643438" y="2869390"/>
            <a:ext cx="12858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Transcription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4572000" y="4380690"/>
            <a:ext cx="0" cy="720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Box 55"/>
          <p:cNvSpPr txBox="1">
            <a:spLocks noChangeArrowheads="1"/>
          </p:cNvSpPr>
          <p:nvPr/>
        </p:nvSpPr>
        <p:spPr bwMode="auto">
          <a:xfrm>
            <a:off x="4905375" y="4525153"/>
            <a:ext cx="8191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Splicing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908175" y="5317315"/>
            <a:ext cx="1584325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49" name="TextBox 62"/>
          <p:cNvSpPr txBox="1">
            <a:spLocks noChangeArrowheads="1"/>
          </p:cNvSpPr>
          <p:nvPr/>
        </p:nvSpPr>
        <p:spPr bwMode="auto">
          <a:xfrm>
            <a:off x="1908175" y="5244290"/>
            <a:ext cx="484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UTR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2711450" y="5317315"/>
            <a:ext cx="0" cy="215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3492500" y="5317315"/>
            <a:ext cx="10795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572000" y="5317315"/>
            <a:ext cx="10795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651500" y="5317315"/>
            <a:ext cx="1584325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54" name="TextBox 68"/>
          <p:cNvSpPr txBox="1">
            <a:spLocks noChangeArrowheads="1"/>
          </p:cNvSpPr>
          <p:nvPr/>
        </p:nvSpPr>
        <p:spPr bwMode="auto">
          <a:xfrm>
            <a:off x="6732588" y="5244290"/>
            <a:ext cx="4841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UTR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6354763" y="5317315"/>
            <a:ext cx="0" cy="215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70"/>
          <p:cNvSpPr txBox="1">
            <a:spLocks noChangeArrowheads="1"/>
          </p:cNvSpPr>
          <p:nvPr/>
        </p:nvSpPr>
        <p:spPr bwMode="auto">
          <a:xfrm>
            <a:off x="5724525" y="5604653"/>
            <a:ext cx="12620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400"/>
              <a:t>TAG, TAA, TGA</a:t>
            </a:r>
          </a:p>
          <a:p>
            <a:pPr algn="ctr" eaLnBrk="1" hangingPunct="1"/>
            <a:r>
              <a:rPr lang="en-US" sz="1400"/>
              <a:t>Stop codon 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1908175" y="4164790"/>
            <a:ext cx="1584325" cy="1152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987675" y="4164790"/>
            <a:ext cx="504825" cy="1152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067175" y="4164790"/>
            <a:ext cx="504825" cy="1152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4572000" y="4164790"/>
            <a:ext cx="576263" cy="1152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651500" y="4164790"/>
            <a:ext cx="576263" cy="1152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5651500" y="4164790"/>
            <a:ext cx="1657350" cy="1152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85"/>
          <p:cNvSpPr txBox="1">
            <a:spLocks noChangeArrowheads="1"/>
          </p:cNvSpPr>
          <p:nvPr/>
        </p:nvSpPr>
        <p:spPr bwMode="auto">
          <a:xfrm>
            <a:off x="2195513" y="5604653"/>
            <a:ext cx="1030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400"/>
              <a:t>ATG</a:t>
            </a:r>
          </a:p>
          <a:p>
            <a:pPr algn="ctr" eaLnBrk="1" hangingPunct="1"/>
            <a:r>
              <a:rPr lang="en-US" sz="1400"/>
              <a:t>Start codon</a:t>
            </a:r>
          </a:p>
        </p:txBody>
      </p:sp>
      <p:sp>
        <p:nvSpPr>
          <p:cNvPr id="64" name="TextBox 83"/>
          <p:cNvSpPr txBox="1">
            <a:spLocks noChangeArrowheads="1"/>
          </p:cNvSpPr>
          <p:nvPr/>
        </p:nvSpPr>
        <p:spPr bwMode="auto">
          <a:xfrm>
            <a:off x="395288" y="4741053"/>
            <a:ext cx="9794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/>
              <a:t>mRNA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4572000" y="5677678"/>
            <a:ext cx="0" cy="7191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TextBox 84"/>
          <p:cNvSpPr txBox="1">
            <a:spLocks noChangeArrowheads="1"/>
          </p:cNvSpPr>
          <p:nvPr/>
        </p:nvSpPr>
        <p:spPr bwMode="auto">
          <a:xfrm>
            <a:off x="4067175" y="6468253"/>
            <a:ext cx="11191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Translation</a:t>
            </a:r>
          </a:p>
        </p:txBody>
      </p:sp>
      <p:sp>
        <p:nvSpPr>
          <p:cNvPr id="67" name="TextBox 86"/>
          <p:cNvSpPr txBox="1">
            <a:spLocks noChangeArrowheads="1"/>
          </p:cNvSpPr>
          <p:nvPr/>
        </p:nvSpPr>
        <p:spPr bwMode="auto">
          <a:xfrm>
            <a:off x="1835150" y="2509028"/>
            <a:ext cx="390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GT</a:t>
            </a:r>
          </a:p>
        </p:txBody>
      </p:sp>
      <p:sp>
        <p:nvSpPr>
          <p:cNvPr id="68" name="TextBox 90"/>
          <p:cNvSpPr txBox="1">
            <a:spLocks noChangeArrowheads="1"/>
          </p:cNvSpPr>
          <p:nvPr/>
        </p:nvSpPr>
        <p:spPr bwMode="auto">
          <a:xfrm>
            <a:off x="3995738" y="2509028"/>
            <a:ext cx="390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GT</a:t>
            </a:r>
          </a:p>
        </p:txBody>
      </p:sp>
      <p:sp>
        <p:nvSpPr>
          <p:cNvPr id="69" name="TextBox 91"/>
          <p:cNvSpPr txBox="1">
            <a:spLocks noChangeArrowheads="1"/>
          </p:cNvSpPr>
          <p:nvPr/>
        </p:nvSpPr>
        <p:spPr bwMode="auto">
          <a:xfrm>
            <a:off x="6156325" y="2509028"/>
            <a:ext cx="388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GT</a:t>
            </a:r>
          </a:p>
        </p:txBody>
      </p:sp>
      <p:sp>
        <p:nvSpPr>
          <p:cNvPr id="70" name="TextBox 12293"/>
          <p:cNvSpPr txBox="1">
            <a:spLocks noChangeArrowheads="1"/>
          </p:cNvSpPr>
          <p:nvPr/>
        </p:nvSpPr>
        <p:spPr bwMode="auto">
          <a:xfrm>
            <a:off x="8820150" y="3877453"/>
            <a:ext cx="3921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AA</a:t>
            </a:r>
          </a:p>
        </p:txBody>
      </p:sp>
      <p:sp>
        <p:nvSpPr>
          <p:cNvPr id="71" name="TextBox 102"/>
          <p:cNvSpPr txBox="1">
            <a:spLocks noChangeArrowheads="1"/>
          </p:cNvSpPr>
          <p:nvPr/>
        </p:nvSpPr>
        <p:spPr bwMode="auto">
          <a:xfrm>
            <a:off x="8928100" y="4093353"/>
            <a:ext cx="2159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AAAAA</a:t>
            </a:r>
          </a:p>
        </p:txBody>
      </p:sp>
      <p:sp>
        <p:nvSpPr>
          <p:cNvPr id="72" name="TextBox 104"/>
          <p:cNvSpPr txBox="1">
            <a:spLocks noChangeArrowheads="1"/>
          </p:cNvSpPr>
          <p:nvPr/>
        </p:nvSpPr>
        <p:spPr bwMode="auto">
          <a:xfrm>
            <a:off x="7164388" y="5244290"/>
            <a:ext cx="1120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AAAAAAAAA</a:t>
            </a:r>
          </a:p>
        </p:txBody>
      </p:sp>
      <p:sp>
        <p:nvSpPr>
          <p:cNvPr id="73" name="TextBox 106"/>
          <p:cNvSpPr txBox="1">
            <a:spLocks noChangeArrowheads="1"/>
          </p:cNvSpPr>
          <p:nvPr/>
        </p:nvSpPr>
        <p:spPr bwMode="auto">
          <a:xfrm>
            <a:off x="2700338" y="2509028"/>
            <a:ext cx="401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AG</a:t>
            </a:r>
          </a:p>
        </p:txBody>
      </p:sp>
      <p:sp>
        <p:nvSpPr>
          <p:cNvPr id="74" name="TextBox 107"/>
          <p:cNvSpPr txBox="1">
            <a:spLocks noChangeArrowheads="1"/>
          </p:cNvSpPr>
          <p:nvPr/>
        </p:nvSpPr>
        <p:spPr bwMode="auto">
          <a:xfrm>
            <a:off x="4859338" y="2488390"/>
            <a:ext cx="403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AG</a:t>
            </a:r>
          </a:p>
        </p:txBody>
      </p:sp>
      <p:sp>
        <p:nvSpPr>
          <p:cNvPr id="75" name="TextBox 108"/>
          <p:cNvSpPr txBox="1">
            <a:spLocks noChangeArrowheads="1"/>
          </p:cNvSpPr>
          <p:nvPr/>
        </p:nvSpPr>
        <p:spPr bwMode="auto">
          <a:xfrm>
            <a:off x="7019925" y="2509028"/>
            <a:ext cx="401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AG</a:t>
            </a:r>
          </a:p>
        </p:txBody>
      </p:sp>
      <p:sp>
        <p:nvSpPr>
          <p:cNvPr id="76" name="Oval 75"/>
          <p:cNvSpPr/>
          <p:nvPr/>
        </p:nvSpPr>
        <p:spPr>
          <a:xfrm>
            <a:off x="1403350" y="5028390"/>
            <a:ext cx="6985000" cy="792163"/>
          </a:xfrm>
          <a:prstGeom prst="ellipse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12441" y="210270"/>
            <a:ext cx="2975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984807"/>
                </a:solidFill>
              </a:rPr>
              <a:t>Introduction to annotation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21</a:t>
            </a:fld>
            <a:r>
              <a:rPr lang="en-US" smtClean="0"/>
              <a:t>/55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9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68788" y="1173870"/>
            <a:ext cx="8229600" cy="5762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rgbClr val="1365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00000"/>
                </a:solidFill>
                <a:latin typeface="Calibri" charset="0"/>
                <a:ea typeface="MS PGothic" charset="0"/>
              </a:rPr>
              <a:t>Types of </a:t>
            </a:r>
            <a:r>
              <a:rPr lang="en-US" sz="28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data used: RNA-</a:t>
            </a:r>
            <a:r>
              <a:rPr lang="en-US" sz="2800" dirty="0" err="1" smtClean="0">
                <a:solidFill>
                  <a:srgbClr val="000000"/>
                </a:solidFill>
                <a:latin typeface="Calibri" charset="0"/>
                <a:ea typeface="MS PGothic" charset="0"/>
              </a:rPr>
              <a:t>seq</a:t>
            </a:r>
            <a:endParaRPr lang="en-US" sz="2400" dirty="0">
              <a:solidFill>
                <a:srgbClr val="000000"/>
              </a:solidFill>
              <a:latin typeface="Calibri" charset="0"/>
              <a:ea typeface="MS PGothic" charset="0"/>
            </a:endParaRPr>
          </a:p>
        </p:txBody>
      </p:sp>
      <p:sp>
        <p:nvSpPr>
          <p:cNvPr id="77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2393149"/>
            <a:ext cx="8229600" cy="3733014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alibri" charset="0"/>
                <a:ea typeface="MS PGothic" charset="0"/>
              </a:rPr>
              <a:t>Should always be included in an annotation project</a:t>
            </a:r>
          </a:p>
          <a:p>
            <a:r>
              <a:rPr lang="en-US" sz="2800" dirty="0">
                <a:solidFill>
                  <a:srgbClr val="000000"/>
                </a:solidFill>
                <a:latin typeface="Calibri" charset="0"/>
                <a:ea typeface="MS PGothic" charset="0"/>
              </a:rPr>
              <a:t>From the same organism as the genomic data =&gt; unbiased</a:t>
            </a:r>
          </a:p>
          <a:p>
            <a:r>
              <a:rPr lang="en-US" sz="28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/!\ Can </a:t>
            </a:r>
            <a:r>
              <a:rPr lang="en-US" sz="2800" dirty="0">
                <a:solidFill>
                  <a:srgbClr val="000000"/>
                </a:solidFill>
                <a:latin typeface="Calibri" charset="0"/>
                <a:ea typeface="MS PGothic" charset="0"/>
              </a:rPr>
              <a:t>be very noisy (tissue/species dependent), can include pre-mRNA</a:t>
            </a:r>
          </a:p>
          <a:p>
            <a:r>
              <a:rPr lang="en-US" sz="2800" dirty="0">
                <a:solidFill>
                  <a:srgbClr val="000000"/>
                </a:solidFill>
                <a:latin typeface="Calibri" charset="0"/>
                <a:ea typeface="MS PGothic" charset="0"/>
              </a:rPr>
              <a:t>Sample different tissues or life stages if possible</a:t>
            </a:r>
          </a:p>
          <a:p>
            <a:r>
              <a:rPr lang="en-US" sz="2800" dirty="0">
                <a:solidFill>
                  <a:srgbClr val="000000"/>
                </a:solidFill>
                <a:latin typeface="Calibri" charset="0"/>
                <a:ea typeface="MS PGothic" charset="0"/>
              </a:rPr>
              <a:t>Avoid gonads; muscle or liver is good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441" y="210270"/>
            <a:ext cx="2975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984807"/>
                </a:solidFill>
              </a:rPr>
              <a:t>Introduction to annotation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22</a:t>
            </a:fld>
            <a:r>
              <a:rPr lang="en-US" smtClean="0"/>
              <a:t>/55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4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68788" y="1173870"/>
            <a:ext cx="8229600" cy="5762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rgbClr val="1365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00000"/>
                </a:solidFill>
                <a:latin typeface="Calibri" charset="0"/>
                <a:ea typeface="MS PGothic" charset="0"/>
              </a:rPr>
              <a:t>RNA-</a:t>
            </a:r>
            <a:r>
              <a:rPr lang="en-US" sz="2800" dirty="0" err="1">
                <a:solidFill>
                  <a:srgbClr val="000000"/>
                </a:solidFill>
                <a:latin typeface="Calibri" charset="0"/>
                <a:ea typeface="MS PGothic" charset="0"/>
              </a:rPr>
              <a:t>seq</a:t>
            </a:r>
            <a:r>
              <a:rPr lang="en-US" sz="2800" dirty="0">
                <a:solidFill>
                  <a:srgbClr val="000000"/>
                </a:solidFill>
                <a:latin typeface="Calibri" charset="0"/>
                <a:ea typeface="MS PGothic" charset="0"/>
              </a:rPr>
              <a:t> - Spliced reads</a:t>
            </a:r>
            <a:endParaRPr lang="en-US" sz="2400" dirty="0">
              <a:solidFill>
                <a:srgbClr val="000000"/>
              </a:solidFill>
              <a:latin typeface="Calibri" charset="0"/>
              <a:ea typeface="MS PGothic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54914" y="2260600"/>
            <a:ext cx="1584325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839239" y="2260600"/>
            <a:ext cx="1079500" cy="215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 sz="1600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918739" y="2260600"/>
            <a:ext cx="10795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998239" y="2260600"/>
            <a:ext cx="1081088" cy="215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5079327" y="2260600"/>
            <a:ext cx="10795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158827" y="2260600"/>
            <a:ext cx="1081087" cy="215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239914" y="2260600"/>
            <a:ext cx="1584325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84" name="TextBox 3"/>
          <p:cNvSpPr txBox="1">
            <a:spLocks noChangeArrowheads="1"/>
          </p:cNvSpPr>
          <p:nvPr/>
        </p:nvSpPr>
        <p:spPr bwMode="auto">
          <a:xfrm>
            <a:off x="254914" y="1468438"/>
            <a:ext cx="7508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/>
              <a:t>DNA</a:t>
            </a:r>
          </a:p>
        </p:txBody>
      </p:sp>
      <p:sp>
        <p:nvSpPr>
          <p:cNvPr id="85" name="TextBox 4"/>
          <p:cNvSpPr txBox="1">
            <a:spLocks noChangeArrowheads="1"/>
          </p:cNvSpPr>
          <p:nvPr/>
        </p:nvSpPr>
        <p:spPr bwMode="auto">
          <a:xfrm>
            <a:off x="1982114" y="1900238"/>
            <a:ext cx="7016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Intron</a:t>
            </a:r>
          </a:p>
        </p:txBody>
      </p:sp>
      <p:sp>
        <p:nvSpPr>
          <p:cNvPr id="86" name="TextBox 14"/>
          <p:cNvSpPr txBox="1">
            <a:spLocks noChangeArrowheads="1"/>
          </p:cNvSpPr>
          <p:nvPr/>
        </p:nvSpPr>
        <p:spPr bwMode="auto">
          <a:xfrm>
            <a:off x="4215727" y="1900238"/>
            <a:ext cx="7000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 dirty="0"/>
              <a:t>Intron</a:t>
            </a:r>
          </a:p>
        </p:txBody>
      </p:sp>
      <p:sp>
        <p:nvSpPr>
          <p:cNvPr id="87" name="TextBox 15"/>
          <p:cNvSpPr txBox="1">
            <a:spLocks noChangeArrowheads="1"/>
          </p:cNvSpPr>
          <p:nvPr/>
        </p:nvSpPr>
        <p:spPr bwMode="auto">
          <a:xfrm>
            <a:off x="6374727" y="1900238"/>
            <a:ext cx="7016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Intron</a:t>
            </a:r>
          </a:p>
        </p:txBody>
      </p:sp>
      <p:sp>
        <p:nvSpPr>
          <p:cNvPr id="88" name="TextBox 12"/>
          <p:cNvSpPr txBox="1">
            <a:spLocks noChangeArrowheads="1"/>
          </p:cNvSpPr>
          <p:nvPr/>
        </p:nvSpPr>
        <p:spPr bwMode="auto">
          <a:xfrm>
            <a:off x="3207664" y="1900238"/>
            <a:ext cx="5889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Exon</a:t>
            </a:r>
          </a:p>
        </p:txBody>
      </p:sp>
      <p:sp>
        <p:nvSpPr>
          <p:cNvPr id="89" name="TextBox 17"/>
          <p:cNvSpPr txBox="1">
            <a:spLocks noChangeArrowheads="1"/>
          </p:cNvSpPr>
          <p:nvPr/>
        </p:nvSpPr>
        <p:spPr bwMode="auto">
          <a:xfrm>
            <a:off x="5366664" y="1900238"/>
            <a:ext cx="5905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Exon</a:t>
            </a:r>
          </a:p>
        </p:txBody>
      </p:sp>
      <p:sp>
        <p:nvSpPr>
          <p:cNvPr id="90" name="TextBox 18"/>
          <p:cNvSpPr txBox="1">
            <a:spLocks noChangeArrowheads="1"/>
          </p:cNvSpPr>
          <p:nvPr/>
        </p:nvSpPr>
        <p:spPr bwMode="auto">
          <a:xfrm>
            <a:off x="758152" y="1900238"/>
            <a:ext cx="5905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Exon</a:t>
            </a:r>
          </a:p>
        </p:txBody>
      </p:sp>
      <p:sp>
        <p:nvSpPr>
          <p:cNvPr id="91" name="TextBox 19"/>
          <p:cNvSpPr txBox="1">
            <a:spLocks noChangeArrowheads="1"/>
          </p:cNvSpPr>
          <p:nvPr/>
        </p:nvSpPr>
        <p:spPr bwMode="auto">
          <a:xfrm>
            <a:off x="7743152" y="1900238"/>
            <a:ext cx="5905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Exon</a:t>
            </a:r>
          </a:p>
        </p:txBody>
      </p:sp>
      <p:sp>
        <p:nvSpPr>
          <p:cNvPr id="92" name="TextBox 13"/>
          <p:cNvSpPr txBox="1">
            <a:spLocks noChangeArrowheads="1"/>
          </p:cNvSpPr>
          <p:nvPr/>
        </p:nvSpPr>
        <p:spPr bwMode="auto">
          <a:xfrm>
            <a:off x="254914" y="2189163"/>
            <a:ext cx="484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UTR</a:t>
            </a:r>
          </a:p>
        </p:txBody>
      </p:sp>
      <p:sp>
        <p:nvSpPr>
          <p:cNvPr id="93" name="TextBox 21"/>
          <p:cNvSpPr txBox="1">
            <a:spLocks noChangeArrowheads="1"/>
          </p:cNvSpPr>
          <p:nvPr/>
        </p:nvSpPr>
        <p:spPr bwMode="auto">
          <a:xfrm>
            <a:off x="8319414" y="2189163"/>
            <a:ext cx="484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UTR</a:t>
            </a:r>
          </a:p>
        </p:txBody>
      </p:sp>
      <p:cxnSp>
        <p:nvCxnSpPr>
          <p:cNvPr id="94" name="Straight Connector 93"/>
          <p:cNvCxnSpPr/>
          <p:nvPr/>
        </p:nvCxnSpPr>
        <p:spPr>
          <a:xfrm>
            <a:off x="1058189" y="2260600"/>
            <a:ext cx="0" cy="215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TextBox 23"/>
          <p:cNvSpPr txBox="1">
            <a:spLocks noChangeArrowheads="1"/>
          </p:cNvSpPr>
          <p:nvPr/>
        </p:nvSpPr>
        <p:spPr bwMode="auto">
          <a:xfrm>
            <a:off x="542252" y="2476500"/>
            <a:ext cx="1030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400"/>
              <a:t>ATG</a:t>
            </a:r>
          </a:p>
          <a:p>
            <a:pPr algn="ctr" eaLnBrk="1" hangingPunct="1"/>
            <a:r>
              <a:rPr lang="en-US" sz="1400"/>
              <a:t>Start codon</a:t>
            </a:r>
          </a:p>
        </p:txBody>
      </p:sp>
      <p:cxnSp>
        <p:nvCxnSpPr>
          <p:cNvPr id="96" name="Straight Connector 95"/>
          <p:cNvCxnSpPr/>
          <p:nvPr/>
        </p:nvCxnSpPr>
        <p:spPr>
          <a:xfrm>
            <a:off x="7941589" y="2260600"/>
            <a:ext cx="0" cy="215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TextBox 25"/>
          <p:cNvSpPr txBox="1">
            <a:spLocks noChangeArrowheads="1"/>
          </p:cNvSpPr>
          <p:nvPr/>
        </p:nvSpPr>
        <p:spPr bwMode="auto">
          <a:xfrm>
            <a:off x="7311352" y="2547938"/>
            <a:ext cx="12620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400"/>
              <a:t>TAG, TAA, TGA</a:t>
            </a:r>
          </a:p>
          <a:p>
            <a:pPr algn="ctr" eaLnBrk="1" hangingPunct="1"/>
            <a:r>
              <a:rPr lang="en-US" sz="1400"/>
              <a:t>Stop codon </a:t>
            </a:r>
          </a:p>
        </p:txBody>
      </p:sp>
      <p:sp>
        <p:nvSpPr>
          <p:cNvPr id="98" name="Rectangle 97"/>
          <p:cNvSpPr/>
          <p:nvPr/>
        </p:nvSpPr>
        <p:spPr>
          <a:xfrm>
            <a:off x="254914" y="3825875"/>
            <a:ext cx="1584325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839239" y="3825875"/>
            <a:ext cx="1079500" cy="215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 sz="1600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918739" y="3825875"/>
            <a:ext cx="10795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998239" y="3825875"/>
            <a:ext cx="1081088" cy="215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079327" y="3825875"/>
            <a:ext cx="10795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158827" y="3825875"/>
            <a:ext cx="1081087" cy="215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239914" y="3825875"/>
            <a:ext cx="1584325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05" name="TextBox 36"/>
          <p:cNvSpPr txBox="1">
            <a:spLocks noChangeArrowheads="1"/>
          </p:cNvSpPr>
          <p:nvPr/>
        </p:nvSpPr>
        <p:spPr bwMode="auto">
          <a:xfrm>
            <a:off x="254914" y="3033713"/>
            <a:ext cx="1492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/>
              <a:t>Pre-mRNA</a:t>
            </a:r>
          </a:p>
        </p:txBody>
      </p:sp>
      <p:sp>
        <p:nvSpPr>
          <p:cNvPr id="106" name="TextBox 44"/>
          <p:cNvSpPr txBox="1">
            <a:spLocks noChangeArrowheads="1"/>
          </p:cNvSpPr>
          <p:nvPr/>
        </p:nvSpPr>
        <p:spPr bwMode="auto">
          <a:xfrm>
            <a:off x="254914" y="3752850"/>
            <a:ext cx="484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UTR</a:t>
            </a:r>
          </a:p>
        </p:txBody>
      </p:sp>
      <p:sp>
        <p:nvSpPr>
          <p:cNvPr id="107" name="TextBox 45"/>
          <p:cNvSpPr txBox="1">
            <a:spLocks noChangeArrowheads="1"/>
          </p:cNvSpPr>
          <p:nvPr/>
        </p:nvSpPr>
        <p:spPr bwMode="auto">
          <a:xfrm>
            <a:off x="8319414" y="3752850"/>
            <a:ext cx="484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UTR</a:t>
            </a:r>
          </a:p>
        </p:txBody>
      </p:sp>
      <p:cxnSp>
        <p:nvCxnSpPr>
          <p:cNvPr id="108" name="Straight Connector 107"/>
          <p:cNvCxnSpPr/>
          <p:nvPr/>
        </p:nvCxnSpPr>
        <p:spPr>
          <a:xfrm>
            <a:off x="1058189" y="3825875"/>
            <a:ext cx="0" cy="215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9" name="TextBox 47"/>
          <p:cNvSpPr txBox="1">
            <a:spLocks noChangeArrowheads="1"/>
          </p:cNvSpPr>
          <p:nvPr/>
        </p:nvSpPr>
        <p:spPr bwMode="auto">
          <a:xfrm>
            <a:off x="542252" y="4041775"/>
            <a:ext cx="1030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400"/>
              <a:t>ATG</a:t>
            </a:r>
          </a:p>
          <a:p>
            <a:pPr algn="ctr" eaLnBrk="1" hangingPunct="1"/>
            <a:r>
              <a:rPr lang="en-US" sz="1400"/>
              <a:t>Start codon</a:t>
            </a:r>
          </a:p>
        </p:txBody>
      </p:sp>
      <p:cxnSp>
        <p:nvCxnSpPr>
          <p:cNvPr id="110" name="Straight Connector 109"/>
          <p:cNvCxnSpPr/>
          <p:nvPr/>
        </p:nvCxnSpPr>
        <p:spPr>
          <a:xfrm>
            <a:off x="7941589" y="3825875"/>
            <a:ext cx="0" cy="215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1" name="TextBox 49"/>
          <p:cNvSpPr txBox="1">
            <a:spLocks noChangeArrowheads="1"/>
          </p:cNvSpPr>
          <p:nvPr/>
        </p:nvSpPr>
        <p:spPr bwMode="auto">
          <a:xfrm>
            <a:off x="7311352" y="4113213"/>
            <a:ext cx="12620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400"/>
              <a:t>TAG, TAA, TGA</a:t>
            </a:r>
          </a:p>
          <a:p>
            <a:pPr algn="ctr" eaLnBrk="1" hangingPunct="1"/>
            <a:r>
              <a:rPr lang="en-US" sz="1400"/>
              <a:t>Stop codon </a:t>
            </a:r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4503064" y="2620963"/>
            <a:ext cx="0" cy="7191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3" name="TextBox 50"/>
          <p:cNvSpPr txBox="1">
            <a:spLocks noChangeArrowheads="1"/>
          </p:cNvSpPr>
          <p:nvPr/>
        </p:nvSpPr>
        <p:spPr bwMode="auto">
          <a:xfrm>
            <a:off x="4574502" y="2765425"/>
            <a:ext cx="12858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Transcription</a:t>
            </a:r>
          </a:p>
        </p:txBody>
      </p:sp>
      <p:cxnSp>
        <p:nvCxnSpPr>
          <p:cNvPr id="114" name="Straight Arrow Connector 113"/>
          <p:cNvCxnSpPr/>
          <p:nvPr/>
        </p:nvCxnSpPr>
        <p:spPr>
          <a:xfrm>
            <a:off x="4503064" y="4276725"/>
            <a:ext cx="0" cy="720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5" name="TextBox 55"/>
          <p:cNvSpPr txBox="1">
            <a:spLocks noChangeArrowheads="1"/>
          </p:cNvSpPr>
          <p:nvPr/>
        </p:nvSpPr>
        <p:spPr bwMode="auto">
          <a:xfrm>
            <a:off x="4836439" y="4421188"/>
            <a:ext cx="8191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Splicing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1839239" y="5213350"/>
            <a:ext cx="1584325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17" name="TextBox 62"/>
          <p:cNvSpPr txBox="1">
            <a:spLocks noChangeArrowheads="1"/>
          </p:cNvSpPr>
          <p:nvPr/>
        </p:nvSpPr>
        <p:spPr bwMode="auto">
          <a:xfrm>
            <a:off x="1839239" y="5140325"/>
            <a:ext cx="484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UTR</a:t>
            </a:r>
          </a:p>
        </p:txBody>
      </p:sp>
      <p:cxnSp>
        <p:nvCxnSpPr>
          <p:cNvPr id="118" name="Straight Connector 117"/>
          <p:cNvCxnSpPr/>
          <p:nvPr/>
        </p:nvCxnSpPr>
        <p:spPr>
          <a:xfrm>
            <a:off x="2642514" y="5213350"/>
            <a:ext cx="0" cy="215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>
            <a:off x="3423564" y="5213350"/>
            <a:ext cx="10795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503064" y="5213350"/>
            <a:ext cx="10795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5582564" y="5213350"/>
            <a:ext cx="1584325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22" name="TextBox 68"/>
          <p:cNvSpPr txBox="1">
            <a:spLocks noChangeArrowheads="1"/>
          </p:cNvSpPr>
          <p:nvPr/>
        </p:nvSpPr>
        <p:spPr bwMode="auto">
          <a:xfrm>
            <a:off x="6663652" y="5140325"/>
            <a:ext cx="4841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UTR</a:t>
            </a:r>
          </a:p>
        </p:txBody>
      </p:sp>
      <p:cxnSp>
        <p:nvCxnSpPr>
          <p:cNvPr id="123" name="Straight Connector 122"/>
          <p:cNvCxnSpPr/>
          <p:nvPr/>
        </p:nvCxnSpPr>
        <p:spPr>
          <a:xfrm>
            <a:off x="6285827" y="5213350"/>
            <a:ext cx="0" cy="215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4" name="TextBox 70"/>
          <p:cNvSpPr txBox="1">
            <a:spLocks noChangeArrowheads="1"/>
          </p:cNvSpPr>
          <p:nvPr/>
        </p:nvSpPr>
        <p:spPr bwMode="auto">
          <a:xfrm>
            <a:off x="5655589" y="5500688"/>
            <a:ext cx="12620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400"/>
              <a:t>TAG, TAA, TGA</a:t>
            </a:r>
          </a:p>
          <a:p>
            <a:pPr algn="ctr" eaLnBrk="1" hangingPunct="1"/>
            <a:r>
              <a:rPr lang="en-US" sz="1400"/>
              <a:t>Stop codon </a:t>
            </a:r>
          </a:p>
        </p:txBody>
      </p:sp>
      <p:cxnSp>
        <p:nvCxnSpPr>
          <p:cNvPr id="125" name="Straight Connector 124"/>
          <p:cNvCxnSpPr/>
          <p:nvPr/>
        </p:nvCxnSpPr>
        <p:spPr>
          <a:xfrm>
            <a:off x="1839239" y="4060825"/>
            <a:ext cx="1584325" cy="1152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2918739" y="4060825"/>
            <a:ext cx="504825" cy="1152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998239" y="4060825"/>
            <a:ext cx="504825" cy="1152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4503064" y="4060825"/>
            <a:ext cx="576263" cy="1152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5582564" y="4060825"/>
            <a:ext cx="576263" cy="1152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5582564" y="4060825"/>
            <a:ext cx="1657350" cy="1152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Box 85"/>
          <p:cNvSpPr txBox="1">
            <a:spLocks noChangeArrowheads="1"/>
          </p:cNvSpPr>
          <p:nvPr/>
        </p:nvSpPr>
        <p:spPr bwMode="auto">
          <a:xfrm>
            <a:off x="2126577" y="5500688"/>
            <a:ext cx="1030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400"/>
              <a:t>ATG</a:t>
            </a:r>
          </a:p>
          <a:p>
            <a:pPr algn="ctr" eaLnBrk="1" hangingPunct="1"/>
            <a:r>
              <a:rPr lang="en-US" sz="1400"/>
              <a:t>Start codon</a:t>
            </a:r>
          </a:p>
        </p:txBody>
      </p:sp>
      <p:sp>
        <p:nvSpPr>
          <p:cNvPr id="132" name="TextBox 83"/>
          <p:cNvSpPr txBox="1">
            <a:spLocks noChangeArrowheads="1"/>
          </p:cNvSpPr>
          <p:nvPr/>
        </p:nvSpPr>
        <p:spPr bwMode="auto">
          <a:xfrm>
            <a:off x="326352" y="4637088"/>
            <a:ext cx="9794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/>
              <a:t>mRNA</a:t>
            </a:r>
          </a:p>
        </p:txBody>
      </p:sp>
      <p:cxnSp>
        <p:nvCxnSpPr>
          <p:cNvPr id="133" name="Straight Arrow Connector 132"/>
          <p:cNvCxnSpPr/>
          <p:nvPr/>
        </p:nvCxnSpPr>
        <p:spPr>
          <a:xfrm>
            <a:off x="4503064" y="5573713"/>
            <a:ext cx="0" cy="7191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4" name="TextBox 84"/>
          <p:cNvSpPr txBox="1">
            <a:spLocks noChangeArrowheads="1"/>
          </p:cNvSpPr>
          <p:nvPr/>
        </p:nvSpPr>
        <p:spPr bwMode="auto">
          <a:xfrm>
            <a:off x="3998239" y="6364288"/>
            <a:ext cx="11191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Translation</a:t>
            </a:r>
          </a:p>
        </p:txBody>
      </p:sp>
      <p:sp>
        <p:nvSpPr>
          <p:cNvPr id="135" name="TextBox 86"/>
          <p:cNvSpPr txBox="1">
            <a:spLocks noChangeArrowheads="1"/>
          </p:cNvSpPr>
          <p:nvPr/>
        </p:nvSpPr>
        <p:spPr bwMode="auto">
          <a:xfrm>
            <a:off x="1766214" y="2405063"/>
            <a:ext cx="390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GT</a:t>
            </a:r>
          </a:p>
        </p:txBody>
      </p:sp>
      <p:sp>
        <p:nvSpPr>
          <p:cNvPr id="136" name="TextBox 90"/>
          <p:cNvSpPr txBox="1">
            <a:spLocks noChangeArrowheads="1"/>
          </p:cNvSpPr>
          <p:nvPr/>
        </p:nvSpPr>
        <p:spPr bwMode="auto">
          <a:xfrm>
            <a:off x="3926802" y="2405063"/>
            <a:ext cx="390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GT</a:t>
            </a:r>
          </a:p>
        </p:txBody>
      </p:sp>
      <p:sp>
        <p:nvSpPr>
          <p:cNvPr id="137" name="TextBox 91"/>
          <p:cNvSpPr txBox="1">
            <a:spLocks noChangeArrowheads="1"/>
          </p:cNvSpPr>
          <p:nvPr/>
        </p:nvSpPr>
        <p:spPr bwMode="auto">
          <a:xfrm>
            <a:off x="6087389" y="2405063"/>
            <a:ext cx="388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GT</a:t>
            </a:r>
          </a:p>
        </p:txBody>
      </p:sp>
      <p:cxnSp>
        <p:nvCxnSpPr>
          <p:cNvPr id="138" name="Straight Connector 137"/>
          <p:cNvCxnSpPr/>
          <p:nvPr/>
        </p:nvCxnSpPr>
        <p:spPr>
          <a:xfrm>
            <a:off x="3134639" y="5573713"/>
            <a:ext cx="6477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1550314" y="3700463"/>
            <a:ext cx="28892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2918739" y="3700463"/>
            <a:ext cx="28892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1" name="TextBox 12293"/>
          <p:cNvSpPr txBox="1">
            <a:spLocks noChangeArrowheads="1"/>
          </p:cNvSpPr>
          <p:nvPr/>
        </p:nvSpPr>
        <p:spPr bwMode="auto">
          <a:xfrm>
            <a:off x="8751214" y="3773488"/>
            <a:ext cx="3921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AA</a:t>
            </a:r>
          </a:p>
        </p:txBody>
      </p:sp>
      <p:sp>
        <p:nvSpPr>
          <p:cNvPr id="142" name="TextBox 102"/>
          <p:cNvSpPr txBox="1">
            <a:spLocks noChangeArrowheads="1"/>
          </p:cNvSpPr>
          <p:nvPr/>
        </p:nvSpPr>
        <p:spPr bwMode="auto">
          <a:xfrm>
            <a:off x="8859164" y="3989388"/>
            <a:ext cx="2159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AAAAA</a:t>
            </a:r>
          </a:p>
        </p:txBody>
      </p:sp>
      <p:sp>
        <p:nvSpPr>
          <p:cNvPr id="143" name="TextBox 104"/>
          <p:cNvSpPr txBox="1">
            <a:spLocks noChangeArrowheads="1"/>
          </p:cNvSpPr>
          <p:nvPr/>
        </p:nvSpPr>
        <p:spPr bwMode="auto">
          <a:xfrm>
            <a:off x="7095452" y="5140325"/>
            <a:ext cx="1120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AAAAAAAAA</a:t>
            </a:r>
          </a:p>
        </p:txBody>
      </p:sp>
      <p:sp>
        <p:nvSpPr>
          <p:cNvPr id="144" name="TextBox 106"/>
          <p:cNvSpPr txBox="1">
            <a:spLocks noChangeArrowheads="1"/>
          </p:cNvSpPr>
          <p:nvPr/>
        </p:nvSpPr>
        <p:spPr bwMode="auto">
          <a:xfrm>
            <a:off x="2631402" y="2405063"/>
            <a:ext cx="401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AG</a:t>
            </a:r>
          </a:p>
        </p:txBody>
      </p:sp>
      <p:sp>
        <p:nvSpPr>
          <p:cNvPr id="145" name="TextBox 107"/>
          <p:cNvSpPr txBox="1">
            <a:spLocks noChangeArrowheads="1"/>
          </p:cNvSpPr>
          <p:nvPr/>
        </p:nvSpPr>
        <p:spPr bwMode="auto">
          <a:xfrm>
            <a:off x="4790402" y="2384425"/>
            <a:ext cx="403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AG</a:t>
            </a:r>
          </a:p>
        </p:txBody>
      </p:sp>
      <p:sp>
        <p:nvSpPr>
          <p:cNvPr id="146" name="TextBox 108"/>
          <p:cNvSpPr txBox="1">
            <a:spLocks noChangeArrowheads="1"/>
          </p:cNvSpPr>
          <p:nvPr/>
        </p:nvSpPr>
        <p:spPr bwMode="auto">
          <a:xfrm>
            <a:off x="6950989" y="2405063"/>
            <a:ext cx="401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AG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12441" y="210270"/>
            <a:ext cx="2975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984807"/>
                </a:solidFill>
              </a:rPr>
              <a:t>Introduction to annotation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23</a:t>
            </a:fld>
            <a:r>
              <a:rPr lang="en-US" smtClean="0"/>
              <a:t>/55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12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68788" y="1173870"/>
            <a:ext cx="8229600" cy="5762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rgbClr val="1365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00000"/>
                </a:solidFill>
                <a:latin typeface="Calibri" charset="0"/>
                <a:ea typeface="MS PGothic" charset="0"/>
              </a:rPr>
              <a:t>RNA-</a:t>
            </a:r>
            <a:r>
              <a:rPr lang="en-US" sz="2800" dirty="0" err="1">
                <a:solidFill>
                  <a:srgbClr val="000000"/>
                </a:solidFill>
                <a:latin typeface="Calibri" charset="0"/>
                <a:ea typeface="MS PGothic" charset="0"/>
              </a:rPr>
              <a:t>seq</a:t>
            </a:r>
            <a:r>
              <a:rPr lang="en-US" sz="2800" dirty="0">
                <a:solidFill>
                  <a:srgbClr val="000000"/>
                </a:solidFill>
                <a:latin typeface="Calibri" charset="0"/>
                <a:ea typeface="MS PGothic" charset="0"/>
              </a:rPr>
              <a:t> - Spliced reads</a:t>
            </a:r>
            <a:endParaRPr lang="en-US" sz="2400" dirty="0">
              <a:solidFill>
                <a:srgbClr val="000000"/>
              </a:solidFill>
              <a:latin typeface="Calibri" charset="0"/>
              <a:ea typeface="MS PGothic" charset="0"/>
            </a:endParaRPr>
          </a:p>
        </p:txBody>
      </p:sp>
      <p:pic>
        <p:nvPicPr>
          <p:cNvPr id="3" name="Picture 2" descr="Screen Shot 2018-02-28 at 18.11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7462"/>
            <a:ext cx="9144000" cy="38330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2441" y="210270"/>
            <a:ext cx="2975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984807"/>
                </a:solidFill>
              </a:rPr>
              <a:t>Introduction to annotation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24</a:t>
            </a:fld>
            <a:r>
              <a:rPr lang="en-US" smtClean="0"/>
              <a:t>/55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1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68788" y="1173870"/>
            <a:ext cx="8229600" cy="5762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rgbClr val="1365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00000"/>
                </a:solidFill>
                <a:latin typeface="Calibri" charset="0"/>
                <a:ea typeface="MS PGothic" charset="0"/>
              </a:rPr>
              <a:t>Pre-mRNA</a:t>
            </a:r>
            <a:endParaRPr lang="en-US" sz="2400" dirty="0">
              <a:solidFill>
                <a:srgbClr val="000000"/>
              </a:solidFill>
              <a:latin typeface="Calibri" charset="0"/>
              <a:ea typeface="MS PGothic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01654" y="2324893"/>
            <a:ext cx="1584325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885979" y="2324893"/>
            <a:ext cx="1079500" cy="215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 sz="1600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965479" y="2324893"/>
            <a:ext cx="10795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4044979" y="2324893"/>
            <a:ext cx="1081088" cy="215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5126067" y="2324893"/>
            <a:ext cx="10795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6205567" y="2324893"/>
            <a:ext cx="1081087" cy="215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7286654" y="2324893"/>
            <a:ext cx="1584325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51" name="TextBox 3"/>
          <p:cNvSpPr txBox="1">
            <a:spLocks noChangeArrowheads="1"/>
          </p:cNvSpPr>
          <p:nvPr/>
        </p:nvSpPr>
        <p:spPr bwMode="auto">
          <a:xfrm>
            <a:off x="301654" y="1532731"/>
            <a:ext cx="7508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/>
              <a:t>DNA</a:t>
            </a:r>
          </a:p>
        </p:txBody>
      </p:sp>
      <p:sp>
        <p:nvSpPr>
          <p:cNvPr id="152" name="TextBox 4"/>
          <p:cNvSpPr txBox="1">
            <a:spLocks noChangeArrowheads="1"/>
          </p:cNvSpPr>
          <p:nvPr/>
        </p:nvSpPr>
        <p:spPr bwMode="auto">
          <a:xfrm>
            <a:off x="2028854" y="1964531"/>
            <a:ext cx="7016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Intron</a:t>
            </a:r>
          </a:p>
        </p:txBody>
      </p:sp>
      <p:sp>
        <p:nvSpPr>
          <p:cNvPr id="153" name="TextBox 14"/>
          <p:cNvSpPr txBox="1">
            <a:spLocks noChangeArrowheads="1"/>
          </p:cNvSpPr>
          <p:nvPr/>
        </p:nvSpPr>
        <p:spPr bwMode="auto">
          <a:xfrm>
            <a:off x="4262467" y="1964531"/>
            <a:ext cx="7000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Intron</a:t>
            </a:r>
          </a:p>
        </p:txBody>
      </p:sp>
      <p:sp>
        <p:nvSpPr>
          <p:cNvPr id="154" name="TextBox 15"/>
          <p:cNvSpPr txBox="1">
            <a:spLocks noChangeArrowheads="1"/>
          </p:cNvSpPr>
          <p:nvPr/>
        </p:nvSpPr>
        <p:spPr bwMode="auto">
          <a:xfrm>
            <a:off x="6421467" y="1964531"/>
            <a:ext cx="7016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Intron</a:t>
            </a:r>
          </a:p>
        </p:txBody>
      </p:sp>
      <p:sp>
        <p:nvSpPr>
          <p:cNvPr id="155" name="TextBox 12"/>
          <p:cNvSpPr txBox="1">
            <a:spLocks noChangeArrowheads="1"/>
          </p:cNvSpPr>
          <p:nvPr/>
        </p:nvSpPr>
        <p:spPr bwMode="auto">
          <a:xfrm>
            <a:off x="3254404" y="1964531"/>
            <a:ext cx="5889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Exon</a:t>
            </a:r>
          </a:p>
        </p:txBody>
      </p:sp>
      <p:sp>
        <p:nvSpPr>
          <p:cNvPr id="156" name="TextBox 17"/>
          <p:cNvSpPr txBox="1">
            <a:spLocks noChangeArrowheads="1"/>
          </p:cNvSpPr>
          <p:nvPr/>
        </p:nvSpPr>
        <p:spPr bwMode="auto">
          <a:xfrm>
            <a:off x="5413404" y="1964531"/>
            <a:ext cx="5905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Exon</a:t>
            </a:r>
          </a:p>
        </p:txBody>
      </p:sp>
      <p:sp>
        <p:nvSpPr>
          <p:cNvPr id="157" name="TextBox 18"/>
          <p:cNvSpPr txBox="1">
            <a:spLocks noChangeArrowheads="1"/>
          </p:cNvSpPr>
          <p:nvPr/>
        </p:nvSpPr>
        <p:spPr bwMode="auto">
          <a:xfrm>
            <a:off x="804892" y="1964531"/>
            <a:ext cx="5905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Exon</a:t>
            </a:r>
          </a:p>
        </p:txBody>
      </p:sp>
      <p:sp>
        <p:nvSpPr>
          <p:cNvPr id="158" name="TextBox 19"/>
          <p:cNvSpPr txBox="1">
            <a:spLocks noChangeArrowheads="1"/>
          </p:cNvSpPr>
          <p:nvPr/>
        </p:nvSpPr>
        <p:spPr bwMode="auto">
          <a:xfrm>
            <a:off x="7789892" y="1964531"/>
            <a:ext cx="5905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Exon</a:t>
            </a:r>
          </a:p>
        </p:txBody>
      </p:sp>
      <p:sp>
        <p:nvSpPr>
          <p:cNvPr id="159" name="TextBox 13"/>
          <p:cNvSpPr txBox="1">
            <a:spLocks noChangeArrowheads="1"/>
          </p:cNvSpPr>
          <p:nvPr/>
        </p:nvSpPr>
        <p:spPr bwMode="auto">
          <a:xfrm>
            <a:off x="301654" y="2253456"/>
            <a:ext cx="484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UTR</a:t>
            </a:r>
          </a:p>
        </p:txBody>
      </p:sp>
      <p:sp>
        <p:nvSpPr>
          <p:cNvPr id="160" name="TextBox 21"/>
          <p:cNvSpPr txBox="1">
            <a:spLocks noChangeArrowheads="1"/>
          </p:cNvSpPr>
          <p:nvPr/>
        </p:nvSpPr>
        <p:spPr bwMode="auto">
          <a:xfrm>
            <a:off x="8366154" y="2253456"/>
            <a:ext cx="484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UTR</a:t>
            </a:r>
          </a:p>
        </p:txBody>
      </p:sp>
      <p:cxnSp>
        <p:nvCxnSpPr>
          <p:cNvPr id="161" name="Straight Connector 160"/>
          <p:cNvCxnSpPr/>
          <p:nvPr/>
        </p:nvCxnSpPr>
        <p:spPr>
          <a:xfrm>
            <a:off x="1104929" y="2324893"/>
            <a:ext cx="0" cy="215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2" name="TextBox 23"/>
          <p:cNvSpPr txBox="1">
            <a:spLocks noChangeArrowheads="1"/>
          </p:cNvSpPr>
          <p:nvPr/>
        </p:nvSpPr>
        <p:spPr bwMode="auto">
          <a:xfrm>
            <a:off x="588992" y="2540793"/>
            <a:ext cx="1030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400"/>
              <a:t>ATG</a:t>
            </a:r>
          </a:p>
          <a:p>
            <a:pPr algn="ctr" eaLnBrk="1" hangingPunct="1"/>
            <a:r>
              <a:rPr lang="en-US" sz="1400"/>
              <a:t>Start codon</a:t>
            </a:r>
          </a:p>
        </p:txBody>
      </p:sp>
      <p:cxnSp>
        <p:nvCxnSpPr>
          <p:cNvPr id="163" name="Straight Connector 162"/>
          <p:cNvCxnSpPr/>
          <p:nvPr/>
        </p:nvCxnSpPr>
        <p:spPr>
          <a:xfrm>
            <a:off x="7988329" y="2324893"/>
            <a:ext cx="0" cy="215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4" name="TextBox 25"/>
          <p:cNvSpPr txBox="1">
            <a:spLocks noChangeArrowheads="1"/>
          </p:cNvSpPr>
          <p:nvPr/>
        </p:nvSpPr>
        <p:spPr bwMode="auto">
          <a:xfrm>
            <a:off x="7358092" y="2612231"/>
            <a:ext cx="12620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400"/>
              <a:t>TAG, TAA, TGA</a:t>
            </a:r>
          </a:p>
          <a:p>
            <a:pPr algn="ctr" eaLnBrk="1" hangingPunct="1"/>
            <a:r>
              <a:rPr lang="en-US" sz="1400"/>
              <a:t>Stop codon 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301654" y="3890168"/>
            <a:ext cx="1584325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1885979" y="3890168"/>
            <a:ext cx="1079500" cy="215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 sz="1600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2965479" y="3890168"/>
            <a:ext cx="10795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044979" y="3890168"/>
            <a:ext cx="1081088" cy="215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5126067" y="3890168"/>
            <a:ext cx="10795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6205567" y="3890168"/>
            <a:ext cx="1081087" cy="215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7286654" y="3890168"/>
            <a:ext cx="1584325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72" name="TextBox 36"/>
          <p:cNvSpPr txBox="1">
            <a:spLocks noChangeArrowheads="1"/>
          </p:cNvSpPr>
          <p:nvPr/>
        </p:nvSpPr>
        <p:spPr bwMode="auto">
          <a:xfrm>
            <a:off x="301654" y="3098006"/>
            <a:ext cx="1492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/>
              <a:t>Pre-mRNA</a:t>
            </a:r>
          </a:p>
        </p:txBody>
      </p:sp>
      <p:sp>
        <p:nvSpPr>
          <p:cNvPr id="173" name="TextBox 44"/>
          <p:cNvSpPr txBox="1">
            <a:spLocks noChangeArrowheads="1"/>
          </p:cNvSpPr>
          <p:nvPr/>
        </p:nvSpPr>
        <p:spPr bwMode="auto">
          <a:xfrm>
            <a:off x="301654" y="3817143"/>
            <a:ext cx="484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UTR</a:t>
            </a:r>
          </a:p>
        </p:txBody>
      </p:sp>
      <p:sp>
        <p:nvSpPr>
          <p:cNvPr id="174" name="TextBox 45"/>
          <p:cNvSpPr txBox="1">
            <a:spLocks noChangeArrowheads="1"/>
          </p:cNvSpPr>
          <p:nvPr/>
        </p:nvSpPr>
        <p:spPr bwMode="auto">
          <a:xfrm>
            <a:off x="8366154" y="3817143"/>
            <a:ext cx="484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UTR</a:t>
            </a:r>
          </a:p>
        </p:txBody>
      </p:sp>
      <p:cxnSp>
        <p:nvCxnSpPr>
          <p:cNvPr id="175" name="Straight Connector 174"/>
          <p:cNvCxnSpPr/>
          <p:nvPr/>
        </p:nvCxnSpPr>
        <p:spPr>
          <a:xfrm>
            <a:off x="1104929" y="3890168"/>
            <a:ext cx="0" cy="215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6" name="TextBox 47"/>
          <p:cNvSpPr txBox="1">
            <a:spLocks noChangeArrowheads="1"/>
          </p:cNvSpPr>
          <p:nvPr/>
        </p:nvSpPr>
        <p:spPr bwMode="auto">
          <a:xfrm>
            <a:off x="588992" y="4106068"/>
            <a:ext cx="1030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400"/>
              <a:t>ATG</a:t>
            </a:r>
          </a:p>
          <a:p>
            <a:pPr algn="ctr" eaLnBrk="1" hangingPunct="1"/>
            <a:r>
              <a:rPr lang="en-US" sz="1400"/>
              <a:t>Start codon</a:t>
            </a:r>
          </a:p>
        </p:txBody>
      </p:sp>
      <p:cxnSp>
        <p:nvCxnSpPr>
          <p:cNvPr id="177" name="Straight Connector 176"/>
          <p:cNvCxnSpPr/>
          <p:nvPr/>
        </p:nvCxnSpPr>
        <p:spPr>
          <a:xfrm>
            <a:off x="7988329" y="3890168"/>
            <a:ext cx="0" cy="215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8" name="TextBox 49"/>
          <p:cNvSpPr txBox="1">
            <a:spLocks noChangeArrowheads="1"/>
          </p:cNvSpPr>
          <p:nvPr/>
        </p:nvSpPr>
        <p:spPr bwMode="auto">
          <a:xfrm>
            <a:off x="7358092" y="4177506"/>
            <a:ext cx="12620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400"/>
              <a:t>TAG, TAA, TGA</a:t>
            </a:r>
          </a:p>
          <a:p>
            <a:pPr algn="ctr" eaLnBrk="1" hangingPunct="1"/>
            <a:r>
              <a:rPr lang="en-US" sz="1400"/>
              <a:t>Stop codon </a:t>
            </a:r>
          </a:p>
        </p:txBody>
      </p:sp>
      <p:cxnSp>
        <p:nvCxnSpPr>
          <p:cNvPr id="179" name="Straight Arrow Connector 178"/>
          <p:cNvCxnSpPr/>
          <p:nvPr/>
        </p:nvCxnSpPr>
        <p:spPr>
          <a:xfrm>
            <a:off x="4549804" y="2685256"/>
            <a:ext cx="0" cy="7191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0" name="TextBox 50"/>
          <p:cNvSpPr txBox="1">
            <a:spLocks noChangeArrowheads="1"/>
          </p:cNvSpPr>
          <p:nvPr/>
        </p:nvSpPr>
        <p:spPr bwMode="auto">
          <a:xfrm>
            <a:off x="4621242" y="2829718"/>
            <a:ext cx="12858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Transcription</a:t>
            </a:r>
          </a:p>
        </p:txBody>
      </p:sp>
      <p:cxnSp>
        <p:nvCxnSpPr>
          <p:cNvPr id="181" name="Straight Arrow Connector 180"/>
          <p:cNvCxnSpPr/>
          <p:nvPr/>
        </p:nvCxnSpPr>
        <p:spPr>
          <a:xfrm>
            <a:off x="4549804" y="4341018"/>
            <a:ext cx="0" cy="720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2" name="TextBox 55"/>
          <p:cNvSpPr txBox="1">
            <a:spLocks noChangeArrowheads="1"/>
          </p:cNvSpPr>
          <p:nvPr/>
        </p:nvSpPr>
        <p:spPr bwMode="auto">
          <a:xfrm>
            <a:off x="4883179" y="4485481"/>
            <a:ext cx="8191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Splicing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1885979" y="5277643"/>
            <a:ext cx="1584325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84" name="TextBox 62"/>
          <p:cNvSpPr txBox="1">
            <a:spLocks noChangeArrowheads="1"/>
          </p:cNvSpPr>
          <p:nvPr/>
        </p:nvSpPr>
        <p:spPr bwMode="auto">
          <a:xfrm>
            <a:off x="1885979" y="5204618"/>
            <a:ext cx="484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UTR</a:t>
            </a:r>
          </a:p>
        </p:txBody>
      </p:sp>
      <p:cxnSp>
        <p:nvCxnSpPr>
          <p:cNvPr id="185" name="Straight Connector 184"/>
          <p:cNvCxnSpPr/>
          <p:nvPr/>
        </p:nvCxnSpPr>
        <p:spPr>
          <a:xfrm>
            <a:off x="2689254" y="5277643"/>
            <a:ext cx="0" cy="215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3470304" y="5277643"/>
            <a:ext cx="10795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4549804" y="5277643"/>
            <a:ext cx="10795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5629304" y="5277643"/>
            <a:ext cx="1584325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89" name="TextBox 68"/>
          <p:cNvSpPr txBox="1">
            <a:spLocks noChangeArrowheads="1"/>
          </p:cNvSpPr>
          <p:nvPr/>
        </p:nvSpPr>
        <p:spPr bwMode="auto">
          <a:xfrm>
            <a:off x="6710392" y="5204618"/>
            <a:ext cx="4841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UTR</a:t>
            </a:r>
          </a:p>
        </p:txBody>
      </p:sp>
      <p:cxnSp>
        <p:nvCxnSpPr>
          <p:cNvPr id="190" name="Straight Connector 189"/>
          <p:cNvCxnSpPr/>
          <p:nvPr/>
        </p:nvCxnSpPr>
        <p:spPr>
          <a:xfrm>
            <a:off x="6332567" y="5277643"/>
            <a:ext cx="0" cy="215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1" name="TextBox 70"/>
          <p:cNvSpPr txBox="1">
            <a:spLocks noChangeArrowheads="1"/>
          </p:cNvSpPr>
          <p:nvPr/>
        </p:nvSpPr>
        <p:spPr bwMode="auto">
          <a:xfrm>
            <a:off x="5702329" y="5564981"/>
            <a:ext cx="12620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400"/>
              <a:t>TAG, TAA, TGA</a:t>
            </a:r>
          </a:p>
          <a:p>
            <a:pPr algn="ctr" eaLnBrk="1" hangingPunct="1"/>
            <a:r>
              <a:rPr lang="en-US" sz="1400"/>
              <a:t>Stop codon </a:t>
            </a:r>
          </a:p>
        </p:txBody>
      </p:sp>
      <p:cxnSp>
        <p:nvCxnSpPr>
          <p:cNvPr id="192" name="Straight Connector 191"/>
          <p:cNvCxnSpPr/>
          <p:nvPr/>
        </p:nvCxnSpPr>
        <p:spPr>
          <a:xfrm>
            <a:off x="1885979" y="4125118"/>
            <a:ext cx="1584325" cy="1152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2965479" y="4125118"/>
            <a:ext cx="504825" cy="1152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4044979" y="4125118"/>
            <a:ext cx="504825" cy="1152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4549804" y="4125118"/>
            <a:ext cx="576263" cy="1152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629304" y="4125118"/>
            <a:ext cx="576263" cy="1152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629304" y="4125118"/>
            <a:ext cx="1657350" cy="1152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8" name="TextBox 85"/>
          <p:cNvSpPr txBox="1">
            <a:spLocks noChangeArrowheads="1"/>
          </p:cNvSpPr>
          <p:nvPr/>
        </p:nvSpPr>
        <p:spPr bwMode="auto">
          <a:xfrm>
            <a:off x="2173317" y="5564981"/>
            <a:ext cx="1030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400"/>
              <a:t>ATG</a:t>
            </a:r>
          </a:p>
          <a:p>
            <a:pPr algn="ctr" eaLnBrk="1" hangingPunct="1"/>
            <a:r>
              <a:rPr lang="en-US" sz="1400"/>
              <a:t>Start codon</a:t>
            </a:r>
          </a:p>
        </p:txBody>
      </p:sp>
      <p:sp>
        <p:nvSpPr>
          <p:cNvPr id="199" name="TextBox 83"/>
          <p:cNvSpPr txBox="1">
            <a:spLocks noChangeArrowheads="1"/>
          </p:cNvSpPr>
          <p:nvPr/>
        </p:nvSpPr>
        <p:spPr bwMode="auto">
          <a:xfrm>
            <a:off x="373092" y="4701381"/>
            <a:ext cx="9794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/>
              <a:t>mRNA</a:t>
            </a:r>
          </a:p>
        </p:txBody>
      </p:sp>
      <p:cxnSp>
        <p:nvCxnSpPr>
          <p:cNvPr id="200" name="Straight Arrow Connector 199"/>
          <p:cNvCxnSpPr/>
          <p:nvPr/>
        </p:nvCxnSpPr>
        <p:spPr>
          <a:xfrm>
            <a:off x="4549804" y="5638006"/>
            <a:ext cx="0" cy="7191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1" name="TextBox 84"/>
          <p:cNvSpPr txBox="1">
            <a:spLocks noChangeArrowheads="1"/>
          </p:cNvSpPr>
          <p:nvPr/>
        </p:nvSpPr>
        <p:spPr bwMode="auto">
          <a:xfrm>
            <a:off x="4044979" y="6428581"/>
            <a:ext cx="11191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Translation</a:t>
            </a:r>
          </a:p>
        </p:txBody>
      </p:sp>
      <p:sp>
        <p:nvSpPr>
          <p:cNvPr id="202" name="TextBox 86"/>
          <p:cNvSpPr txBox="1">
            <a:spLocks noChangeArrowheads="1"/>
          </p:cNvSpPr>
          <p:nvPr/>
        </p:nvSpPr>
        <p:spPr bwMode="auto">
          <a:xfrm>
            <a:off x="1812954" y="2469356"/>
            <a:ext cx="390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GT</a:t>
            </a:r>
          </a:p>
        </p:txBody>
      </p:sp>
      <p:sp>
        <p:nvSpPr>
          <p:cNvPr id="203" name="TextBox 90"/>
          <p:cNvSpPr txBox="1">
            <a:spLocks noChangeArrowheads="1"/>
          </p:cNvSpPr>
          <p:nvPr/>
        </p:nvSpPr>
        <p:spPr bwMode="auto">
          <a:xfrm>
            <a:off x="3973542" y="2469356"/>
            <a:ext cx="390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GT</a:t>
            </a:r>
          </a:p>
        </p:txBody>
      </p:sp>
      <p:sp>
        <p:nvSpPr>
          <p:cNvPr id="204" name="TextBox 91"/>
          <p:cNvSpPr txBox="1">
            <a:spLocks noChangeArrowheads="1"/>
          </p:cNvSpPr>
          <p:nvPr/>
        </p:nvSpPr>
        <p:spPr bwMode="auto">
          <a:xfrm>
            <a:off x="6134129" y="2469356"/>
            <a:ext cx="388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GT</a:t>
            </a:r>
          </a:p>
        </p:txBody>
      </p:sp>
      <p:cxnSp>
        <p:nvCxnSpPr>
          <p:cNvPr id="205" name="Straight Connector 204"/>
          <p:cNvCxnSpPr/>
          <p:nvPr/>
        </p:nvCxnSpPr>
        <p:spPr>
          <a:xfrm>
            <a:off x="2028854" y="3764756"/>
            <a:ext cx="79216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6" name="TextBox 12293"/>
          <p:cNvSpPr txBox="1">
            <a:spLocks noChangeArrowheads="1"/>
          </p:cNvSpPr>
          <p:nvPr/>
        </p:nvSpPr>
        <p:spPr bwMode="auto">
          <a:xfrm>
            <a:off x="8797954" y="3837781"/>
            <a:ext cx="3921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AA</a:t>
            </a:r>
          </a:p>
        </p:txBody>
      </p:sp>
      <p:sp>
        <p:nvSpPr>
          <p:cNvPr id="207" name="TextBox 102"/>
          <p:cNvSpPr txBox="1">
            <a:spLocks noChangeArrowheads="1"/>
          </p:cNvSpPr>
          <p:nvPr/>
        </p:nvSpPr>
        <p:spPr bwMode="auto">
          <a:xfrm>
            <a:off x="8905904" y="4053681"/>
            <a:ext cx="2159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AAAAA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12441" y="210270"/>
            <a:ext cx="2975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984807"/>
                </a:solidFill>
              </a:rPr>
              <a:t>Introduction to annotation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25</a:t>
            </a:fld>
            <a:r>
              <a:rPr lang="en-US" smtClean="0"/>
              <a:t>/55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24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68788" y="1173870"/>
            <a:ext cx="8229600" cy="5762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rgbClr val="1365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00000"/>
                </a:solidFill>
                <a:latin typeface="Calibri" charset="0"/>
                <a:ea typeface="MS PGothic" charset="0"/>
              </a:rPr>
              <a:t>RNA-</a:t>
            </a:r>
            <a:r>
              <a:rPr lang="en-US" sz="2800" dirty="0" err="1">
                <a:solidFill>
                  <a:srgbClr val="000000"/>
                </a:solidFill>
                <a:latin typeface="Calibri" charset="0"/>
                <a:ea typeface="MS PGothic" charset="0"/>
              </a:rPr>
              <a:t>seq</a:t>
            </a:r>
            <a:r>
              <a:rPr lang="en-US" sz="2800" dirty="0">
                <a:solidFill>
                  <a:srgbClr val="000000"/>
                </a:solidFill>
                <a:latin typeface="Calibri" charset="0"/>
                <a:ea typeface="MS PGothic" charset="0"/>
              </a:rPr>
              <a:t> </a:t>
            </a:r>
            <a:r>
              <a:rPr lang="mr-IN" sz="28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–</a:t>
            </a:r>
            <a:r>
              <a:rPr lang="en-US" sz="28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 pre-mRNA noise</a:t>
            </a:r>
            <a:endParaRPr lang="en-US" sz="2400" dirty="0">
              <a:solidFill>
                <a:srgbClr val="000000"/>
              </a:solidFill>
              <a:latin typeface="Calibri" charset="0"/>
              <a:ea typeface="MS PGothic" charset="0"/>
            </a:endParaRPr>
          </a:p>
        </p:txBody>
      </p:sp>
      <p:pic>
        <p:nvPicPr>
          <p:cNvPr id="6" name="Picture 5" descr="Screen Shot 2018-02-28 at 18.19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634" y="1970774"/>
            <a:ext cx="5039951" cy="47507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2441" y="210270"/>
            <a:ext cx="2975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984807"/>
                </a:solidFill>
              </a:rPr>
              <a:t>Introduction to annotation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26</a:t>
            </a:fld>
            <a:r>
              <a:rPr lang="en-US" smtClean="0"/>
              <a:t>/55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89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68788" y="1173870"/>
            <a:ext cx="8229600" cy="5762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rgbClr val="1365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00000"/>
                </a:solidFill>
                <a:latin typeface="Calibri" charset="0"/>
                <a:ea typeface="MS PGothic" charset="0"/>
              </a:rPr>
              <a:t>Types of </a:t>
            </a:r>
            <a:r>
              <a:rPr lang="en-US" sz="28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data used: RNA-</a:t>
            </a:r>
            <a:r>
              <a:rPr lang="en-US" sz="2800" dirty="0" err="1" smtClean="0">
                <a:solidFill>
                  <a:srgbClr val="000000"/>
                </a:solidFill>
                <a:latin typeface="Calibri" charset="0"/>
                <a:ea typeface="MS PGothic" charset="0"/>
              </a:rPr>
              <a:t>seq</a:t>
            </a:r>
            <a:endParaRPr lang="en-US" sz="2400" dirty="0">
              <a:solidFill>
                <a:srgbClr val="000000"/>
              </a:solidFill>
              <a:latin typeface="Calibri" charset="0"/>
              <a:ea typeface="MS PGothic" charset="0"/>
            </a:endParaRPr>
          </a:p>
        </p:txBody>
      </p:sp>
      <p:sp>
        <p:nvSpPr>
          <p:cNvPr id="77" name="Content Placeholder 2"/>
          <p:cNvSpPr>
            <a:spLocks noGrp="1"/>
          </p:cNvSpPr>
          <p:nvPr>
            <p:ph idx="1"/>
          </p:nvPr>
        </p:nvSpPr>
        <p:spPr bwMode="auto">
          <a:xfrm>
            <a:off x="468788" y="1994291"/>
            <a:ext cx="8229600" cy="3733014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RNA-</a:t>
            </a:r>
            <a:r>
              <a:rPr lang="en-US" sz="2800" dirty="0" err="1" smtClean="0">
                <a:solidFill>
                  <a:srgbClr val="000000"/>
                </a:solidFill>
                <a:latin typeface="Calibri" charset="0"/>
                <a:ea typeface="MS PGothic" charset="0"/>
              </a:rPr>
              <a:t>seq</a:t>
            </a:r>
            <a:r>
              <a:rPr lang="en-US" sz="2800" dirty="0">
                <a:solidFill>
                  <a:srgbClr val="000000"/>
                </a:solidFill>
                <a:latin typeface="Calibri" charset="0"/>
                <a:ea typeface="MS PGothic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(short-reads) need </a:t>
            </a:r>
            <a:r>
              <a:rPr lang="en-US" sz="2800" dirty="0">
                <a:solidFill>
                  <a:srgbClr val="000000"/>
                </a:solidFill>
                <a:latin typeface="Calibri" charset="0"/>
                <a:ea typeface="MS PGothic" charset="0"/>
              </a:rPr>
              <a:t>to be assembled </a:t>
            </a:r>
            <a:r>
              <a:rPr lang="en-US" sz="28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first</a:t>
            </a:r>
          </a:p>
          <a:p>
            <a:pPr marL="0" indent="0">
              <a:buNone/>
            </a:pPr>
            <a:endParaRPr lang="en-US" sz="2800" dirty="0" smtClean="0">
              <a:solidFill>
                <a:srgbClr val="000000"/>
              </a:solidFill>
              <a:latin typeface="Calibri" charset="0"/>
              <a:ea typeface="MS PGothic" charset="0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Genome guided assembly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=&gt; e.g., </a:t>
            </a:r>
            <a:r>
              <a:rPr lang="en-US" sz="2800" dirty="0" err="1" smtClean="0">
                <a:solidFill>
                  <a:srgbClr val="000000"/>
                </a:solidFill>
                <a:latin typeface="Calibri" charset="0"/>
                <a:ea typeface="MS PGothic" charset="0"/>
              </a:rPr>
              <a:t>Stringtie</a:t>
            </a:r>
            <a:r>
              <a:rPr lang="en-US" sz="28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: </a:t>
            </a:r>
            <a:r>
              <a:rPr lang="en-US" sz="2800" dirty="0">
                <a:solidFill>
                  <a:srgbClr val="000000"/>
                </a:solidFill>
                <a:latin typeface="Calibri" charset="0"/>
                <a:ea typeface="MS PGothic" charset="0"/>
              </a:rPr>
              <a:t>mapped reads -&gt; </a:t>
            </a:r>
            <a:r>
              <a:rPr lang="en-US" sz="28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transcripts</a:t>
            </a:r>
          </a:p>
          <a:p>
            <a:endParaRPr lang="en-US" sz="2800" dirty="0">
              <a:solidFill>
                <a:srgbClr val="000000"/>
              </a:solidFill>
              <a:latin typeface="Calibri" charset="0"/>
              <a:ea typeface="MS PGothic" charset="0"/>
            </a:endParaRPr>
          </a:p>
          <a:p>
            <a:r>
              <a:rPr lang="en-US" sz="2800" i="1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De novo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=&gt; e.g., Trinity</a:t>
            </a:r>
            <a:r>
              <a:rPr lang="en-US" sz="2800" dirty="0">
                <a:solidFill>
                  <a:srgbClr val="000000"/>
                </a:solidFill>
                <a:latin typeface="Calibri" charset="0"/>
                <a:ea typeface="MS PGothic" charset="0"/>
              </a:rPr>
              <a:t>: assembles transcripts without a genome</a:t>
            </a:r>
          </a:p>
          <a:p>
            <a:endParaRPr lang="en-US" sz="2800" dirty="0">
              <a:solidFill>
                <a:srgbClr val="000000"/>
              </a:solidFill>
              <a:latin typeface="Calibri" charset="0"/>
              <a:ea typeface="MS PGothic" charset="0"/>
            </a:endParaRPr>
          </a:p>
        </p:txBody>
      </p:sp>
      <p:pic>
        <p:nvPicPr>
          <p:cNvPr id="6" name="Picture 5" descr="TrinityComposite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383" y="5478100"/>
            <a:ext cx="1943810" cy="128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2441" y="210270"/>
            <a:ext cx="2975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984807"/>
                </a:solidFill>
              </a:rPr>
              <a:t>Introduction to annotation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27</a:t>
            </a:fld>
            <a:r>
              <a:rPr lang="en-US" smtClean="0"/>
              <a:t>/55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63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SciLifeLab</a:t>
            </a:r>
            <a:r>
              <a:rPr lang="en-US" dirty="0" smtClean="0"/>
              <a:t> Platforms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latshållare för innehåll 5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3" t="12227" r="10167" b="19555"/>
          <a:stretch/>
        </p:blipFill>
        <p:spPr>
          <a:xfrm>
            <a:off x="559345" y="1270796"/>
            <a:ext cx="8045103" cy="4884527"/>
          </a:xfrm>
        </p:spPr>
      </p:pic>
      <p:sp>
        <p:nvSpPr>
          <p:cNvPr id="3" name="Oval 2"/>
          <p:cNvSpPr/>
          <p:nvPr/>
        </p:nvSpPr>
        <p:spPr>
          <a:xfrm>
            <a:off x="755576" y="1270796"/>
            <a:ext cx="2736304" cy="1654148"/>
          </a:xfrm>
          <a:prstGeom prst="ellipse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66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496" y="1124744"/>
            <a:ext cx="8363272" cy="648072"/>
          </a:xfrm>
        </p:spPr>
        <p:txBody>
          <a:bodyPr>
            <a:normAutofit/>
          </a:bodyPr>
          <a:lstStyle/>
          <a:p>
            <a:r>
              <a:rPr lang="sv-SE" sz="2800" dirty="0">
                <a:solidFill>
                  <a:schemeClr val="tx1"/>
                </a:solidFill>
              </a:rPr>
              <a:t>4</a:t>
            </a:r>
            <a:r>
              <a:rPr lang="sv-SE" sz="2800" dirty="0" smtClean="0">
                <a:solidFill>
                  <a:schemeClr val="tx1"/>
                </a:solidFill>
              </a:rPr>
              <a:t> </a:t>
            </a:r>
            <a:r>
              <a:rPr lang="sv-SE" sz="2800" dirty="0" err="1" smtClean="0">
                <a:solidFill>
                  <a:schemeClr val="tx1"/>
                </a:solidFill>
              </a:rPr>
              <a:t>facilities</a:t>
            </a:r>
            <a:r>
              <a:rPr lang="sv-SE" sz="2800" dirty="0" smtClean="0">
                <a:solidFill>
                  <a:schemeClr val="tx1"/>
                </a:solidFill>
              </a:rPr>
              <a:t>, 80 </a:t>
            </a:r>
            <a:r>
              <a:rPr lang="sv-SE" sz="2800" dirty="0" err="1" smtClean="0">
                <a:solidFill>
                  <a:schemeClr val="tx1"/>
                </a:solidFill>
              </a:rPr>
              <a:t>FTEs</a:t>
            </a:r>
            <a:endParaRPr lang="sv-SE" sz="2800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3528" y="1916832"/>
            <a:ext cx="8229600" cy="4525963"/>
          </a:xfrm>
        </p:spPr>
        <p:txBody>
          <a:bodyPr>
            <a:no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sz="2000" b="1" dirty="0" smtClean="0"/>
              <a:t>Short-</a:t>
            </a:r>
            <a:r>
              <a:rPr lang="en-US" b="1" dirty="0"/>
              <a:t>t</a:t>
            </a:r>
            <a:r>
              <a:rPr lang="en-US" sz="2000" b="1" dirty="0" smtClean="0"/>
              <a:t>erm support and infrastructure</a:t>
            </a:r>
            <a:br>
              <a:rPr lang="en-US" sz="2000" b="1" dirty="0" smtClean="0"/>
            </a:br>
            <a:r>
              <a:rPr lang="sv-SE" sz="2000" dirty="0" smtClean="0"/>
              <a:t>Wide </a:t>
            </a:r>
            <a:r>
              <a:rPr lang="sv-SE" sz="2000" dirty="0"/>
              <a:t>competence in </a:t>
            </a:r>
            <a:r>
              <a:rPr lang="sv-SE" sz="2000" dirty="0" err="1" smtClean="0"/>
              <a:t>bioinformatics</a:t>
            </a:r>
            <a:r>
              <a:rPr lang="sv-SE" dirty="0" smtClean="0"/>
              <a:t>, </a:t>
            </a:r>
            <a:r>
              <a:rPr lang="sv-SE" dirty="0" err="1" smtClean="0"/>
              <a:t>Assembly</a:t>
            </a:r>
            <a:r>
              <a:rPr lang="sv-SE" dirty="0" smtClean="0"/>
              <a:t>/Annotation, </a:t>
            </a:r>
            <a:r>
              <a:rPr lang="sv-SE" dirty="0" err="1" smtClean="0"/>
              <a:t>SysDev</a:t>
            </a:r>
            <a:r>
              <a:rPr lang="sv-SE" dirty="0" smtClean="0"/>
              <a:t> </a:t>
            </a:r>
            <a:endParaRPr lang="sv-SE" sz="2000" dirty="0" smtClean="0"/>
          </a:p>
          <a:p>
            <a:r>
              <a:rPr lang="sv-SE" sz="2000" b="1" dirty="0" smtClean="0"/>
              <a:t>Long-term support</a:t>
            </a:r>
          </a:p>
          <a:p>
            <a:pPr marL="342000" indent="-342000">
              <a:buNone/>
            </a:pPr>
            <a:r>
              <a:rPr lang="sv-SE" sz="2000" dirty="0" smtClean="0"/>
              <a:t>	</a:t>
            </a:r>
            <a:r>
              <a:rPr lang="sv-SE" sz="2000" dirty="0" err="1" smtClean="0"/>
              <a:t>Large</a:t>
            </a:r>
            <a:r>
              <a:rPr lang="sv-SE" sz="2000" dirty="0" smtClean="0"/>
              <a:t> </a:t>
            </a:r>
            <a:r>
              <a:rPr lang="sv-SE" sz="2000" dirty="0" err="1" smtClean="0"/>
              <a:t>collaborative</a:t>
            </a:r>
            <a:r>
              <a:rPr lang="sv-SE" sz="2000" dirty="0" smtClean="0"/>
              <a:t> </a:t>
            </a:r>
            <a:r>
              <a:rPr lang="sv-SE" sz="2000" dirty="0" err="1" smtClean="0"/>
              <a:t>projects</a:t>
            </a:r>
            <a:r>
              <a:rPr lang="sv-SE" sz="2000" dirty="0" smtClean="0"/>
              <a:t> </a:t>
            </a:r>
            <a:r>
              <a:rPr lang="sv-SE" sz="2000" dirty="0" err="1" smtClean="0"/>
              <a:t>selected</a:t>
            </a:r>
            <a:r>
              <a:rPr lang="sv-SE" sz="2000" dirty="0" smtClean="0"/>
              <a:t> by </a:t>
            </a:r>
            <a:r>
              <a:rPr lang="sv-SE" sz="2000" dirty="0" err="1" smtClean="0"/>
              <a:t>scientific</a:t>
            </a:r>
            <a:r>
              <a:rPr lang="sv-SE" sz="2000" dirty="0" smtClean="0"/>
              <a:t> ranking</a:t>
            </a:r>
            <a:endParaRPr lang="sv-SE" sz="1800" dirty="0"/>
          </a:p>
          <a:p>
            <a:pPr marL="342900" lvl="1" indent="-342900">
              <a:buFont typeface="Arial"/>
              <a:buChar char="•"/>
            </a:pPr>
            <a:r>
              <a:rPr lang="sv-SE" sz="2000" b="1" dirty="0" smtClean="0"/>
              <a:t>Systems biology</a:t>
            </a:r>
            <a:r>
              <a:rPr lang="sv-SE" sz="2000" dirty="0" smtClean="0"/>
              <a:t/>
            </a:r>
            <a:br>
              <a:rPr lang="sv-SE" sz="2000" dirty="0" smtClean="0"/>
            </a:br>
            <a:r>
              <a:rPr lang="sv-SE" sz="2000" dirty="0" smtClean="0"/>
              <a:t>Network analyses and Integrative </a:t>
            </a:r>
            <a:r>
              <a:rPr lang="sv-SE" sz="2000" dirty="0" err="1" smtClean="0"/>
              <a:t>bioinformatics</a:t>
            </a:r>
            <a:endParaRPr lang="sv-SE" sz="2000" dirty="0"/>
          </a:p>
          <a:p>
            <a:pPr marL="342900" lvl="1" indent="-342900">
              <a:buFont typeface="Arial"/>
              <a:buChar char="•"/>
            </a:pPr>
            <a:r>
              <a:rPr lang="sv-SE" sz="2000" b="1" dirty="0"/>
              <a:t>Compute and storage</a:t>
            </a:r>
            <a:br>
              <a:rPr lang="sv-SE" sz="2000" b="1" dirty="0"/>
            </a:br>
            <a:r>
              <a:rPr lang="sv-SE" sz="2000" dirty="0" err="1" smtClean="0"/>
              <a:t>Computational</a:t>
            </a:r>
            <a:r>
              <a:rPr lang="sv-SE" sz="2000" dirty="0" smtClean="0"/>
              <a:t> </a:t>
            </a:r>
            <a:r>
              <a:rPr lang="sv-SE" sz="2000" dirty="0"/>
              <a:t>and storage resources for bioinformatics, especially next-generation sequencing</a:t>
            </a:r>
          </a:p>
          <a:p>
            <a:pPr marL="342900" lvl="1" indent="-342900">
              <a:buFont typeface="Arial"/>
              <a:buChar char="•"/>
            </a:pPr>
            <a:endParaRPr lang="sv-SE" sz="2000" dirty="0" smtClean="0"/>
          </a:p>
          <a:p>
            <a:pPr marL="342900" lvl="1" indent="-342900">
              <a:buFont typeface="Arial"/>
              <a:buChar char="•"/>
            </a:pPr>
            <a:endParaRPr lang="sv-SE" sz="2000" dirty="0"/>
          </a:p>
          <a:p>
            <a:pPr marL="457200" lvl="1" indent="0">
              <a:buNone/>
            </a:pPr>
            <a:endParaRPr lang="sv-SE" sz="1800" dirty="0"/>
          </a:p>
          <a:p>
            <a:pPr lvl="1"/>
            <a:endParaRPr lang="sv-SE" sz="1800" dirty="0"/>
          </a:p>
          <a:p>
            <a:endParaRPr lang="sv-SE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683568" y="4941168"/>
            <a:ext cx="1296144" cy="1865280"/>
            <a:chOff x="2123728" y="808039"/>
            <a:chExt cx="4392488" cy="5709237"/>
          </a:xfrm>
        </p:grpSpPr>
        <p:sp>
          <p:nvSpPr>
            <p:cNvPr id="8" name="TextBox 15"/>
            <p:cNvSpPr txBox="1">
              <a:spLocks noChangeArrowheads="1"/>
            </p:cNvSpPr>
            <p:nvPr/>
          </p:nvSpPr>
          <p:spPr bwMode="auto">
            <a:xfrm>
              <a:off x="4516438" y="808039"/>
              <a:ext cx="166197" cy="360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2295" tIns="41148" rIns="82295" bIns="41148">
              <a:prstTxWarp prst="textNoShape">
                <a:avLst/>
              </a:prstTxWarp>
              <a:spAutoFit/>
            </a:bodyPr>
            <a:lstStyle/>
            <a:p>
              <a:pPr defTabSz="914400"/>
              <a:endParaRPr lang="en-US">
                <a:solidFill>
                  <a:prstClr val="black"/>
                </a:solidFill>
              </a:endParaRPr>
            </a:p>
          </p:txBody>
        </p:sp>
        <p:pic>
          <p:nvPicPr>
            <p:cNvPr id="9" name="Picture 8" descr="SverigeKarta_NY_Orginal.png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123728" y="976546"/>
              <a:ext cx="4392488" cy="554073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 rot="21283514">
              <a:off x="2507480" y="4380140"/>
              <a:ext cx="1743349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17678213">
              <a:off x="4109078" y="3021478"/>
              <a:ext cx="1732473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2148825" y="5074006"/>
              <a:ext cx="1196779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20252314">
              <a:off x="3812575" y="4024628"/>
              <a:ext cx="1121207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rot="19153928">
              <a:off x="2479442" y="4941672"/>
              <a:ext cx="1983371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627784" y="558924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rot="18537883">
              <a:off x="3441018" y="3230266"/>
              <a:ext cx="2357936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3851920" y="414908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004048" y="2204864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4572000" y="3717032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4644008" y="342900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2411760" y="450912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GB">
                <a:solidFill>
                  <a:prstClr val="white"/>
                </a:solidFill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843" y="4701448"/>
            <a:ext cx="3089440" cy="20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6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51"/>
          <a:stretch/>
        </p:blipFill>
        <p:spPr>
          <a:xfrm>
            <a:off x="7017963" y="1257578"/>
            <a:ext cx="727902" cy="1314111"/>
          </a:xfrm>
          <a:prstGeom prst="rect">
            <a:avLst/>
          </a:prstGeom>
          <a:ln>
            <a:solidFill>
              <a:srgbClr val="FFFFFF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99" y="4051806"/>
            <a:ext cx="2190957" cy="1226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548680"/>
            <a:ext cx="6552728" cy="572089"/>
          </a:xfrm>
        </p:spPr>
        <p:txBody>
          <a:bodyPr>
            <a:normAutofit/>
          </a:bodyPr>
          <a:lstStyle/>
          <a:p>
            <a:r>
              <a:rPr lang="en-US" dirty="0"/>
              <a:t>Support, Infrastructure and Training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09813" y="1800391"/>
            <a:ext cx="2228901" cy="1140301"/>
            <a:chOff x="1127413" y="1580871"/>
            <a:chExt cx="2228901" cy="1140301"/>
          </a:xfrm>
        </p:grpSpPr>
        <p:sp>
          <p:nvSpPr>
            <p:cNvPr id="6" name="Cloud Callout 5"/>
            <p:cNvSpPr/>
            <p:nvPr/>
          </p:nvSpPr>
          <p:spPr>
            <a:xfrm>
              <a:off x="1127413" y="1580871"/>
              <a:ext cx="2228901" cy="1140301"/>
            </a:xfrm>
            <a:prstGeom prst="cloudCallou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200">
                <a:solidFill>
                  <a:prstClr val="white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780" y="1811748"/>
              <a:ext cx="391884" cy="784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562" y="1811748"/>
              <a:ext cx="1083363" cy="352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1583" y="1695125"/>
              <a:ext cx="349321" cy="1026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6014241" y="1209573"/>
            <a:ext cx="1083880" cy="1591978"/>
            <a:chOff x="6059125" y="1604419"/>
            <a:chExt cx="1210804" cy="171889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125" y="1656251"/>
              <a:ext cx="654067" cy="1308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0890" y="1604419"/>
              <a:ext cx="859039" cy="171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7361" y="3007570"/>
            <a:ext cx="1880679" cy="15401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4312" y="4522079"/>
            <a:ext cx="1786906" cy="17869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6702" y="5125904"/>
            <a:ext cx="1936376" cy="11103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3939" y="1268261"/>
            <a:ext cx="1468877" cy="1452911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677659" y="1507441"/>
            <a:ext cx="2486391" cy="30851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r>
              <a:rPr lang="en-US" sz="1200" dirty="0">
                <a:solidFill>
                  <a:prstClr val="black"/>
                </a:solidFill>
              </a:rPr>
              <a:t>Future compute infrastructure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736244" y="1027118"/>
            <a:ext cx="1616540" cy="3108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r>
              <a:rPr lang="en-US" sz="1200" dirty="0">
                <a:solidFill>
                  <a:prstClr val="black"/>
                </a:solidFill>
              </a:rPr>
              <a:t>400 consultations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042911" y="4473009"/>
            <a:ext cx="1964884" cy="50360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r>
              <a:rPr lang="en-US" sz="1200" dirty="0">
                <a:solidFill>
                  <a:prstClr val="black"/>
                </a:solidFill>
              </a:rPr>
              <a:t>35 training events</a:t>
            </a:r>
          </a:p>
          <a:p>
            <a:pPr algn="ctr" defTabSz="914400"/>
            <a:r>
              <a:rPr lang="en-US" sz="1200" dirty="0">
                <a:solidFill>
                  <a:prstClr val="black"/>
                </a:solidFill>
              </a:rPr>
              <a:t>500 PhD/post-docs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358563" y="5965345"/>
            <a:ext cx="1845089" cy="3436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r>
              <a:rPr lang="en-US" sz="1200" dirty="0">
                <a:solidFill>
                  <a:prstClr val="black"/>
                </a:solidFill>
              </a:rPr>
              <a:t>200 research projects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809023" y="6213896"/>
            <a:ext cx="2064056" cy="3834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r>
              <a:rPr lang="en-US" sz="1200" dirty="0">
                <a:solidFill>
                  <a:prstClr val="black"/>
                </a:solidFill>
              </a:rPr>
              <a:t>Efficient tools and workflows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6571" y="5210342"/>
            <a:ext cx="2615960" cy="3873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r>
              <a:rPr lang="en-US" sz="1200" dirty="0">
                <a:solidFill>
                  <a:prstClr val="black"/>
                </a:solidFill>
              </a:rPr>
              <a:t>Data publishing and open science</a:t>
            </a:r>
          </a:p>
          <a:p>
            <a:pPr algn="ctr" defTabSz="914400"/>
            <a:r>
              <a:rPr lang="en-US" sz="1200" dirty="0">
                <a:solidFill>
                  <a:prstClr val="black"/>
                </a:solidFill>
              </a:rPr>
              <a:t>Secure sharing of sensitive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4645" y="3122084"/>
            <a:ext cx="1204033" cy="1407835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6540161" y="2556499"/>
            <a:ext cx="2365629" cy="4072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r>
              <a:rPr lang="en-US" sz="1200" dirty="0">
                <a:solidFill>
                  <a:prstClr val="black"/>
                </a:solidFill>
              </a:rPr>
              <a:t>800 compute projects</a:t>
            </a:r>
          </a:p>
          <a:p>
            <a:pPr algn="ctr" defTabSz="914400"/>
            <a:r>
              <a:rPr lang="en-US" sz="1200" dirty="0">
                <a:solidFill>
                  <a:prstClr val="black"/>
                </a:solidFill>
              </a:rPr>
              <a:t>200 software and databases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520" y="6381328"/>
            <a:ext cx="1480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 err="1">
                <a:solidFill>
                  <a:prstClr val="black"/>
                </a:solidFill>
              </a:rPr>
              <a:t>www.nbis.se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80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tx1"/>
                </a:solidFill>
                <a:latin typeface="Calibri" charset="0"/>
                <a:ea typeface="MS PGothic" charset="0"/>
              </a:rPr>
              <a:t>What is </a:t>
            </a:r>
            <a:r>
              <a:rPr lang="en-US" sz="3200" dirty="0" smtClean="0">
                <a:solidFill>
                  <a:schemeClr val="tx1"/>
                </a:solidFill>
                <a:latin typeface="Calibri" charset="0"/>
                <a:ea typeface="MS PGothic" charset="0"/>
              </a:rPr>
              <a:t>annotation ?</a:t>
            </a:r>
            <a:endParaRPr lang="en-US" sz="2400" dirty="0" smtClean="0">
              <a:solidFill>
                <a:schemeClr val="tx1"/>
              </a:solidFill>
              <a:latin typeface="Calibri" charset="0"/>
              <a:ea typeface="MS PGothic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2944485"/>
            <a:ext cx="411873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/>
              <a:t>S</a:t>
            </a:r>
            <a:r>
              <a:rPr lang="en-US" sz="2400" u="sng" dirty="0" smtClean="0"/>
              <a:t>tructural annotation:</a:t>
            </a:r>
            <a:endParaRPr lang="en-US" sz="2400" u="sng" dirty="0"/>
          </a:p>
          <a:p>
            <a:endParaRPr lang="sv-SE" sz="2000" dirty="0" smtClean="0">
              <a:latin typeface="Calibri" charset="0"/>
              <a:ea typeface="MS PGothic" charset="0"/>
            </a:endParaRPr>
          </a:p>
          <a:p>
            <a:r>
              <a:rPr lang="sv-SE" sz="2000" dirty="0" err="1" smtClean="0">
                <a:latin typeface="Calibri" charset="0"/>
                <a:ea typeface="MS PGothic" charset="0"/>
              </a:rPr>
              <a:t>Find</a:t>
            </a:r>
            <a:r>
              <a:rPr lang="sv-SE" sz="2000" dirty="0" smtClean="0">
                <a:latin typeface="Calibri" charset="0"/>
                <a:ea typeface="MS PGothic" charset="0"/>
              </a:rPr>
              <a:t> </a:t>
            </a:r>
            <a:r>
              <a:rPr lang="sv-SE" sz="2000" dirty="0" err="1" smtClean="0">
                <a:latin typeface="Calibri" charset="0"/>
                <a:ea typeface="MS PGothic" charset="0"/>
              </a:rPr>
              <a:t>out</a:t>
            </a:r>
            <a:r>
              <a:rPr lang="sv-SE" sz="2000" dirty="0" smtClean="0">
                <a:latin typeface="Calibri" charset="0"/>
                <a:ea typeface="MS PGothic" charset="0"/>
              </a:rPr>
              <a:t> </a:t>
            </a:r>
            <a:r>
              <a:rPr lang="sv-SE" sz="2000" dirty="0" err="1" smtClean="0">
                <a:latin typeface="Calibri" charset="0"/>
                <a:ea typeface="MS PGothic" charset="0"/>
              </a:rPr>
              <a:t>where</a:t>
            </a:r>
            <a:r>
              <a:rPr lang="sv-SE" sz="2000" dirty="0" smtClean="0">
                <a:latin typeface="Calibri" charset="0"/>
                <a:ea typeface="MS PGothic" charset="0"/>
              </a:rPr>
              <a:t> the regions </a:t>
            </a:r>
            <a:r>
              <a:rPr lang="sv-SE" sz="2000" dirty="0" err="1" smtClean="0">
                <a:latin typeface="Calibri" charset="0"/>
                <a:ea typeface="MS PGothic" charset="0"/>
              </a:rPr>
              <a:t>of</a:t>
            </a:r>
            <a:r>
              <a:rPr lang="sv-SE" sz="2000" dirty="0" smtClean="0">
                <a:latin typeface="Calibri" charset="0"/>
                <a:ea typeface="MS PGothic" charset="0"/>
              </a:rPr>
              <a:t> </a:t>
            </a:r>
            <a:r>
              <a:rPr lang="sv-SE" sz="2000" dirty="0" err="1" smtClean="0">
                <a:latin typeface="Calibri" charset="0"/>
                <a:ea typeface="MS PGothic" charset="0"/>
              </a:rPr>
              <a:t>interest</a:t>
            </a:r>
            <a:r>
              <a:rPr lang="sv-SE" sz="2000" dirty="0" smtClean="0">
                <a:latin typeface="Calibri" charset="0"/>
                <a:ea typeface="MS PGothic" charset="0"/>
              </a:rPr>
              <a:t> (</a:t>
            </a:r>
            <a:r>
              <a:rPr lang="sv-SE" sz="2000" dirty="0" err="1" smtClean="0">
                <a:latin typeface="Calibri" charset="0"/>
                <a:ea typeface="MS PGothic" charset="0"/>
              </a:rPr>
              <a:t>usually</a:t>
            </a:r>
            <a:r>
              <a:rPr lang="sv-SE" sz="2000" dirty="0" smtClean="0">
                <a:latin typeface="Calibri" charset="0"/>
                <a:ea typeface="MS PGothic" charset="0"/>
              </a:rPr>
              <a:t> genes) </a:t>
            </a:r>
            <a:r>
              <a:rPr lang="sv-SE" sz="2000" dirty="0" err="1" smtClean="0">
                <a:latin typeface="Calibri" charset="0"/>
                <a:ea typeface="MS PGothic" charset="0"/>
              </a:rPr>
              <a:t>are</a:t>
            </a:r>
            <a:r>
              <a:rPr lang="sv-SE" sz="2000" dirty="0" smtClean="0">
                <a:latin typeface="Calibri" charset="0"/>
                <a:ea typeface="MS PGothic" charset="0"/>
              </a:rPr>
              <a:t> in the </a:t>
            </a:r>
            <a:r>
              <a:rPr lang="sv-SE" sz="2000" dirty="0" err="1" smtClean="0">
                <a:latin typeface="Calibri" charset="0"/>
                <a:ea typeface="MS PGothic" charset="0"/>
              </a:rPr>
              <a:t>sequence</a:t>
            </a:r>
            <a:r>
              <a:rPr lang="sv-SE" sz="2000" dirty="0" smtClean="0">
                <a:latin typeface="Calibri" charset="0"/>
                <a:ea typeface="MS PGothic" charset="0"/>
              </a:rPr>
              <a:t> data and </a:t>
            </a:r>
            <a:r>
              <a:rPr lang="sv-SE" sz="2000" dirty="0" err="1" smtClean="0">
                <a:latin typeface="Calibri" charset="0"/>
                <a:ea typeface="MS PGothic" charset="0"/>
              </a:rPr>
              <a:t>what</a:t>
            </a:r>
            <a:r>
              <a:rPr lang="sv-SE" sz="2000" dirty="0" smtClean="0">
                <a:latin typeface="Calibri" charset="0"/>
                <a:ea typeface="MS PGothic" charset="0"/>
              </a:rPr>
              <a:t> </a:t>
            </a:r>
            <a:r>
              <a:rPr lang="sv-SE" sz="2000" dirty="0" err="1" smtClean="0">
                <a:latin typeface="Calibri" charset="0"/>
                <a:ea typeface="MS PGothic" charset="0"/>
              </a:rPr>
              <a:t>they</a:t>
            </a:r>
            <a:r>
              <a:rPr lang="sv-SE" sz="2000" dirty="0" smtClean="0">
                <a:latin typeface="Calibri" charset="0"/>
                <a:ea typeface="MS PGothic" charset="0"/>
              </a:rPr>
              <a:t> look like. </a:t>
            </a:r>
            <a:endParaRPr lang="sv-SE" sz="2000" dirty="0">
              <a:latin typeface="Calibri" charset="0"/>
              <a:ea typeface="MS PGothic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87056" y="2946458"/>
            <a:ext cx="36569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u="sng" dirty="0"/>
              <a:t>F</a:t>
            </a:r>
            <a:r>
              <a:rPr lang="en-US" sz="2400" u="sng" dirty="0" smtClean="0"/>
              <a:t>unctional annotation:</a:t>
            </a:r>
          </a:p>
          <a:p>
            <a:pPr algn="ctr"/>
            <a:endParaRPr lang="sv-SE" sz="2000" dirty="0" smtClean="0">
              <a:latin typeface="Calibri" charset="0"/>
              <a:ea typeface="MS PGothic" charset="0"/>
            </a:endParaRPr>
          </a:p>
          <a:p>
            <a:r>
              <a:rPr lang="sv-SE" sz="2000" dirty="0" err="1" smtClean="0">
                <a:latin typeface="Calibri" charset="0"/>
                <a:ea typeface="MS PGothic" charset="0"/>
              </a:rPr>
              <a:t>Find</a:t>
            </a:r>
            <a:r>
              <a:rPr lang="sv-SE" sz="2000" dirty="0" smtClean="0">
                <a:latin typeface="Calibri" charset="0"/>
                <a:ea typeface="MS PGothic" charset="0"/>
              </a:rPr>
              <a:t> </a:t>
            </a:r>
            <a:r>
              <a:rPr lang="sv-SE" sz="2000" dirty="0" err="1">
                <a:latin typeface="Calibri" charset="0"/>
                <a:ea typeface="MS PGothic" charset="0"/>
              </a:rPr>
              <a:t>out</a:t>
            </a:r>
            <a:r>
              <a:rPr lang="sv-SE" sz="2000" dirty="0">
                <a:latin typeface="Calibri" charset="0"/>
                <a:ea typeface="MS PGothic" charset="0"/>
              </a:rPr>
              <a:t> </a:t>
            </a:r>
            <a:r>
              <a:rPr lang="sv-SE" sz="2000" dirty="0" err="1">
                <a:latin typeface="Calibri" charset="0"/>
                <a:ea typeface="MS PGothic" charset="0"/>
              </a:rPr>
              <a:t>what</a:t>
            </a:r>
            <a:r>
              <a:rPr lang="sv-SE" sz="2000" dirty="0">
                <a:latin typeface="Calibri" charset="0"/>
                <a:ea typeface="MS PGothic" charset="0"/>
              </a:rPr>
              <a:t> the regions do. </a:t>
            </a:r>
            <a:r>
              <a:rPr lang="sv-SE" sz="2000" dirty="0" err="1">
                <a:latin typeface="Calibri" charset="0"/>
                <a:ea typeface="MS PGothic" charset="0"/>
              </a:rPr>
              <a:t>What</a:t>
            </a:r>
            <a:r>
              <a:rPr lang="sv-SE" sz="2000" dirty="0">
                <a:latin typeface="Calibri" charset="0"/>
                <a:ea typeface="MS PGothic" charset="0"/>
              </a:rPr>
              <a:t> do </a:t>
            </a:r>
            <a:r>
              <a:rPr lang="sv-SE" sz="2000" dirty="0" err="1">
                <a:latin typeface="Calibri" charset="0"/>
                <a:ea typeface="MS PGothic" charset="0"/>
              </a:rPr>
              <a:t>they</a:t>
            </a:r>
            <a:r>
              <a:rPr lang="sv-SE" sz="2000" dirty="0">
                <a:latin typeface="Calibri" charset="0"/>
                <a:ea typeface="MS PGothic" charset="0"/>
              </a:rPr>
              <a:t> </a:t>
            </a:r>
            <a:r>
              <a:rPr lang="sv-SE" sz="2000" dirty="0" err="1">
                <a:latin typeface="Calibri" charset="0"/>
                <a:ea typeface="MS PGothic" charset="0"/>
              </a:rPr>
              <a:t>code</a:t>
            </a:r>
            <a:r>
              <a:rPr lang="sv-SE" sz="2000" dirty="0">
                <a:latin typeface="Calibri" charset="0"/>
                <a:ea typeface="MS PGothic" charset="0"/>
              </a:rPr>
              <a:t> for</a:t>
            </a:r>
            <a:r>
              <a:rPr lang="sv-SE" sz="2000" dirty="0" smtClean="0">
                <a:latin typeface="Calibri" charset="0"/>
                <a:ea typeface="MS PGothic" charset="0"/>
              </a:rPr>
              <a:t>?</a:t>
            </a:r>
            <a:endParaRPr lang="sv-SE" sz="2000" dirty="0">
              <a:latin typeface="Calibri" charset="0"/>
              <a:ea typeface="MS PGothic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69521" y="3100261"/>
            <a:ext cx="520670" cy="46166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accent6">
                    <a:lumMod val="75000"/>
                  </a:schemeClr>
                </a:solidFill>
              </a:rPr>
              <a:t>VS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2877" y="5794097"/>
            <a:ext cx="87845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It is the </a:t>
            </a:r>
            <a:r>
              <a:rPr lang="en-US" b="1" i="1" dirty="0"/>
              <a:t>annotation</a:t>
            </a:r>
            <a:r>
              <a:rPr lang="en-US" i="1" dirty="0"/>
              <a:t> that bridges the gap from the sequence to the biology of the organism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441" y="210270"/>
            <a:ext cx="2975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84807"/>
                </a:solidFill>
              </a:rPr>
              <a:t>Introduction to annotation</a:t>
            </a:r>
            <a:endParaRPr lang="en-US" sz="2000" dirty="0">
              <a:solidFill>
                <a:srgbClr val="984807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6</a:t>
            </a:fld>
            <a:r>
              <a:rPr lang="en-US" smtClean="0"/>
              <a:t>/55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76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dirty="0" smtClean="0">
                <a:solidFill>
                  <a:schemeClr val="tx1"/>
                </a:solidFill>
                <a:latin typeface="Calibri" charset="0"/>
                <a:ea typeface="MS PGothic" charset="0"/>
              </a:rPr>
              <a:t>Organisms differ in genomic complexity</a:t>
            </a:r>
          </a:p>
          <a:p>
            <a:pPr marL="0" indent="0">
              <a:buNone/>
            </a:pPr>
            <a:endParaRPr lang="en-US" sz="3200" dirty="0">
              <a:solidFill>
                <a:schemeClr val="tx1"/>
              </a:solidFill>
              <a:latin typeface="Calibri" charset="0"/>
              <a:ea typeface="MS PGothic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tx1"/>
                </a:solidFill>
                <a:latin typeface="Calibri" charset="0"/>
                <a:ea typeface="MS PGothic" charset="0"/>
              </a:rPr>
              <a:t>A yeast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alibri" charset="0"/>
              <a:ea typeface="MS PGothic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tx1"/>
              </a:solidFill>
              <a:latin typeface="Calibri" charset="0"/>
              <a:ea typeface="MS PGothic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Calibri" charset="0"/>
              <a:ea typeface="MS PGothic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tx1"/>
              </a:solidFill>
              <a:latin typeface="Calibri" charset="0"/>
              <a:ea typeface="MS PGothic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tx1"/>
                </a:solidFill>
                <a:latin typeface="Calibri" charset="0"/>
                <a:ea typeface="MS PGothic" charset="0"/>
              </a:rPr>
              <a:t>A crustacean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tx1"/>
              </a:solidFill>
              <a:latin typeface="Calibri" charset="0"/>
              <a:ea typeface="MS PGothic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2441" y="210270"/>
            <a:ext cx="2975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84807"/>
                </a:solidFill>
              </a:rPr>
              <a:t>Introduction to annotation</a:t>
            </a:r>
            <a:endParaRPr lang="en-US" sz="2000" dirty="0">
              <a:solidFill>
                <a:srgbClr val="984807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7</a:t>
            </a:fld>
            <a:r>
              <a:rPr lang="en-US" smtClean="0"/>
              <a:t>/55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90" y="2301584"/>
            <a:ext cx="5905849" cy="12192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90" y="3744011"/>
            <a:ext cx="6316910" cy="247019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457200" y="3632433"/>
            <a:ext cx="83680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60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dirty="0" smtClean="0">
                <a:solidFill>
                  <a:schemeClr val="tx1"/>
                </a:solidFill>
                <a:latin typeface="Calibri" charset="0"/>
                <a:ea typeface="MS PGothic" charset="0"/>
              </a:rPr>
              <a:t>Zoomed 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441" y="210270"/>
            <a:ext cx="2975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84807"/>
                </a:solidFill>
              </a:rPr>
              <a:t>Introduction to annotation</a:t>
            </a:r>
            <a:endParaRPr lang="en-US" sz="2000" dirty="0">
              <a:solidFill>
                <a:srgbClr val="984807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8</a:t>
            </a:fld>
            <a:r>
              <a:rPr lang="en-US" smtClean="0"/>
              <a:t>/55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50" y="2260046"/>
            <a:ext cx="5617128" cy="459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0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4975" y="1217495"/>
            <a:ext cx="1817400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  <a:ea typeface="MS PGothic" charset="0"/>
              </a:rPr>
              <a:t>From a genome</a:t>
            </a:r>
            <a:r>
              <a:rPr lang="en-US" dirty="0" smtClean="0">
                <a:latin typeface="Calibri" charset="0"/>
                <a:ea typeface="MS PGothic" charset="0"/>
              </a:rPr>
              <a:t>…</a:t>
            </a:r>
          </a:p>
          <a:p>
            <a:r>
              <a:rPr lang="en-US" sz="2000" b="1" dirty="0" smtClean="0">
                <a:solidFill>
                  <a:srgbClr val="FF0000"/>
                </a:solidFill>
              </a:rPr>
              <a:t>FASTA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 descr="Screen Shot 2014-03-20 at 1.34.5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9" t="5481" r="54601" b="56281"/>
          <a:stretch/>
        </p:blipFill>
        <p:spPr bwMode="auto">
          <a:xfrm>
            <a:off x="95023" y="1926128"/>
            <a:ext cx="2427352" cy="284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044585" y="1249020"/>
            <a:ext cx="236731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latin typeface="Calibri" charset="0"/>
                <a:ea typeface="MS PGothic" charset="0"/>
              </a:rPr>
              <a:t>…</a:t>
            </a:r>
            <a:r>
              <a:rPr lang="sv-SE" dirty="0" err="1">
                <a:latin typeface="Calibri" charset="0"/>
                <a:ea typeface="MS PGothic" charset="0"/>
              </a:rPr>
              <a:t>to</a:t>
            </a:r>
            <a:r>
              <a:rPr lang="sv-SE" dirty="0">
                <a:latin typeface="Calibri" charset="0"/>
                <a:ea typeface="MS PGothic" charset="0"/>
              </a:rPr>
              <a:t> an </a:t>
            </a:r>
            <a:r>
              <a:rPr lang="sv-SE" dirty="0" err="1">
                <a:latin typeface="Calibri" charset="0"/>
                <a:ea typeface="MS PGothic" charset="0"/>
              </a:rPr>
              <a:t>annotated</a:t>
            </a:r>
            <a:r>
              <a:rPr lang="sv-SE" dirty="0">
                <a:latin typeface="Calibri" charset="0"/>
                <a:ea typeface="MS PGothic" charset="0"/>
              </a:rPr>
              <a:t> </a:t>
            </a:r>
            <a:r>
              <a:rPr lang="sv-SE" dirty="0" smtClean="0">
                <a:latin typeface="Calibri" charset="0"/>
                <a:ea typeface="MS PGothic" charset="0"/>
              </a:rPr>
              <a:t>gene</a:t>
            </a:r>
          </a:p>
          <a:p>
            <a:r>
              <a:rPr lang="sv-SE" sz="2400" b="1" dirty="0" smtClean="0">
                <a:solidFill>
                  <a:srgbClr val="FF0000"/>
                </a:solidFill>
                <a:latin typeface="Calibri" charset="0"/>
                <a:ea typeface="MS PGothic" charset="0"/>
              </a:rPr>
              <a:t>GTF/GFF</a:t>
            </a:r>
            <a:endParaRPr lang="sv-SE" b="1" dirty="0" smtClean="0">
              <a:solidFill>
                <a:srgbClr val="FF0000"/>
              </a:solidFill>
              <a:latin typeface="Calibri" charset="0"/>
              <a:ea typeface="MS PGothic" charset="0"/>
            </a:endParaRPr>
          </a:p>
          <a:p>
            <a:endParaRPr lang="en-US" dirty="0"/>
          </a:p>
        </p:txBody>
      </p:sp>
      <p:pic>
        <p:nvPicPr>
          <p:cNvPr id="8" name="Picture 7" descr="Screen Shot 2018-01-29 at 15.32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522" y="1952306"/>
            <a:ext cx="5893273" cy="23303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20837" y="4569563"/>
            <a:ext cx="36430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31800">
              <a:buClr>
                <a:schemeClr val="accent6"/>
              </a:buClr>
              <a:buSzPts val="3200"/>
              <a:buFont typeface="Arial"/>
              <a:buChar char="●"/>
            </a:pPr>
            <a:r>
              <a:rPr lang="fi-FI" dirty="0" smtClean="0"/>
              <a:t>9 columns </a:t>
            </a:r>
          </a:p>
          <a:p>
            <a:pPr marL="457200" lvl="0" indent="-431800">
              <a:buClr>
                <a:schemeClr val="accent6"/>
              </a:buClr>
              <a:buSzPts val="3200"/>
              <a:buFont typeface="Arial"/>
              <a:buChar char="●"/>
            </a:pPr>
            <a:r>
              <a:rPr lang="fi-FI" dirty="0" smtClean="0"/>
              <a:t>1 </a:t>
            </a:r>
            <a:r>
              <a:rPr lang="fi-FI" dirty="0"/>
              <a:t>feature = 1 </a:t>
            </a:r>
            <a:r>
              <a:rPr lang="fi-FI" dirty="0" smtClean="0"/>
              <a:t>line</a:t>
            </a:r>
            <a:endParaRPr lang="fi-FI" dirty="0"/>
          </a:p>
        </p:txBody>
      </p:sp>
      <p:sp>
        <p:nvSpPr>
          <p:cNvPr id="11" name="Shape 276"/>
          <p:cNvSpPr txBox="1"/>
          <p:nvPr/>
        </p:nvSpPr>
        <p:spPr>
          <a:xfrm>
            <a:off x="2347108" y="5694368"/>
            <a:ext cx="6650951" cy="47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b="1" dirty="0">
                <a:solidFill>
                  <a:schemeClr val="dk1"/>
                </a:solidFill>
                <a:highlight>
                  <a:srgbClr val="F6B26B"/>
                </a:highlight>
              </a:rPr>
              <a:t>Ctg123 </a:t>
            </a:r>
            <a:r>
              <a:rPr lang="fi-FI" b="1" dirty="0">
                <a:solidFill>
                  <a:schemeClr val="dk1"/>
                </a:solidFill>
              </a:rPr>
              <a:t>   </a:t>
            </a:r>
            <a:r>
              <a:rPr lang="fi-FI" b="1" dirty="0" smtClean="0">
                <a:solidFill>
                  <a:srgbClr val="FF0000"/>
                </a:solidFill>
                <a:highlight>
                  <a:srgbClr val="9FC5E8"/>
                </a:highlight>
              </a:rPr>
              <a:t>maker   </a:t>
            </a:r>
            <a:r>
              <a:rPr lang="fi-FI" b="1" dirty="0" smtClean="0">
                <a:solidFill>
                  <a:schemeClr val="dk1"/>
                </a:solidFill>
                <a:highlight>
                  <a:srgbClr val="FF9900"/>
                </a:highlight>
              </a:rPr>
              <a:t>Gene</a:t>
            </a:r>
            <a:r>
              <a:rPr lang="fi-FI" b="1" dirty="0" smtClean="0">
                <a:solidFill>
                  <a:schemeClr val="dk1"/>
                </a:solidFill>
              </a:rPr>
              <a:t>   </a:t>
            </a:r>
            <a:r>
              <a:rPr lang="fi-FI" b="1" dirty="0">
                <a:solidFill>
                  <a:srgbClr val="FF0000"/>
                </a:solidFill>
                <a:highlight>
                  <a:srgbClr val="9FC5E8"/>
                </a:highlight>
              </a:rPr>
              <a:t>1000</a:t>
            </a:r>
            <a:r>
              <a:rPr lang="fi-FI" b="1" dirty="0">
                <a:solidFill>
                  <a:schemeClr val="dk1"/>
                </a:solidFill>
              </a:rPr>
              <a:t>   </a:t>
            </a:r>
            <a:r>
              <a:rPr lang="fi-FI" b="1" dirty="0">
                <a:solidFill>
                  <a:schemeClr val="dk1"/>
                </a:solidFill>
                <a:highlight>
                  <a:srgbClr val="FF9900"/>
                </a:highlight>
              </a:rPr>
              <a:t>9000</a:t>
            </a:r>
            <a:r>
              <a:rPr lang="fi-FI" b="1" dirty="0">
                <a:solidFill>
                  <a:schemeClr val="dk1"/>
                </a:solidFill>
              </a:rPr>
              <a:t>  </a:t>
            </a:r>
            <a:r>
              <a:rPr lang="fi-FI" b="1" dirty="0">
                <a:solidFill>
                  <a:schemeClr val="dk1"/>
                </a:solidFill>
                <a:highlight>
                  <a:srgbClr val="9FC5E8"/>
                </a:highlight>
              </a:rPr>
              <a:t> </a:t>
            </a:r>
            <a:r>
              <a:rPr lang="fi-FI" b="1" dirty="0">
                <a:solidFill>
                  <a:srgbClr val="FF0000"/>
                </a:solidFill>
                <a:highlight>
                  <a:srgbClr val="9FC5E8"/>
                </a:highlight>
              </a:rPr>
              <a:t>.</a:t>
            </a:r>
            <a:r>
              <a:rPr lang="fi-FI" b="1" dirty="0">
                <a:solidFill>
                  <a:schemeClr val="dk1"/>
                </a:solidFill>
                <a:highlight>
                  <a:srgbClr val="9FC5E8"/>
                </a:highlight>
              </a:rPr>
              <a:t> </a:t>
            </a:r>
            <a:r>
              <a:rPr lang="fi-FI" b="1" dirty="0">
                <a:solidFill>
                  <a:schemeClr val="dk1"/>
                </a:solidFill>
              </a:rPr>
              <a:t>  </a:t>
            </a:r>
            <a:r>
              <a:rPr lang="fi-FI" b="1" dirty="0">
                <a:solidFill>
                  <a:schemeClr val="dk1"/>
                </a:solidFill>
                <a:highlight>
                  <a:srgbClr val="FF9900"/>
                </a:highlight>
              </a:rPr>
              <a:t>+</a:t>
            </a:r>
            <a:r>
              <a:rPr lang="fi-FI" b="1" dirty="0">
                <a:solidFill>
                  <a:schemeClr val="dk1"/>
                </a:solidFill>
              </a:rPr>
              <a:t>  </a:t>
            </a:r>
            <a:r>
              <a:rPr lang="fi-FI" b="1" dirty="0">
                <a:solidFill>
                  <a:schemeClr val="dk1"/>
                </a:solidFill>
                <a:highlight>
                  <a:srgbClr val="9FC5E8"/>
                </a:highlight>
              </a:rPr>
              <a:t> </a:t>
            </a:r>
            <a:r>
              <a:rPr lang="fi-FI" b="1" dirty="0">
                <a:solidFill>
                  <a:srgbClr val="FF0000"/>
                </a:solidFill>
                <a:highlight>
                  <a:srgbClr val="9FC5E8"/>
                </a:highlight>
              </a:rPr>
              <a:t>.</a:t>
            </a:r>
            <a:r>
              <a:rPr lang="fi-FI" b="1" dirty="0">
                <a:solidFill>
                  <a:schemeClr val="dk1"/>
                </a:solidFill>
                <a:highlight>
                  <a:srgbClr val="9FC5E8"/>
                </a:highlight>
              </a:rPr>
              <a:t> </a:t>
            </a:r>
            <a:r>
              <a:rPr lang="fi-FI" b="1" dirty="0">
                <a:solidFill>
                  <a:schemeClr val="dk1"/>
                </a:solidFill>
              </a:rPr>
              <a:t>  </a:t>
            </a:r>
            <a:r>
              <a:rPr lang="fi-FI" b="1" dirty="0">
                <a:solidFill>
                  <a:schemeClr val="dk1"/>
                </a:solidFill>
                <a:highlight>
                  <a:srgbClr val="FF9900"/>
                </a:highlight>
              </a:rPr>
              <a:t>ID=gene1; Name=EDEN</a:t>
            </a:r>
            <a:endParaRPr b="1" dirty="0">
              <a:solidFill>
                <a:schemeClr val="dk1"/>
              </a:solidFill>
              <a:highlight>
                <a:srgbClr val="FF9900"/>
              </a:highlight>
            </a:endParaRPr>
          </a:p>
        </p:txBody>
      </p:sp>
      <p:sp>
        <p:nvSpPr>
          <p:cNvPr id="12" name="Shape 277"/>
          <p:cNvSpPr txBox="1"/>
          <p:nvPr/>
        </p:nvSpPr>
        <p:spPr>
          <a:xfrm>
            <a:off x="2522375" y="6247377"/>
            <a:ext cx="1361966" cy="42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400" b="1">
                <a:solidFill>
                  <a:schemeClr val="dk1"/>
                </a:solidFill>
              </a:rPr>
              <a:t>1. sequence id</a:t>
            </a:r>
            <a:endParaRPr sz="1400" b="1">
              <a:solidFill>
                <a:schemeClr val="dk1"/>
              </a:solidFill>
            </a:endParaRPr>
          </a:p>
        </p:txBody>
      </p:sp>
      <p:sp>
        <p:nvSpPr>
          <p:cNvPr id="13" name="Shape 278"/>
          <p:cNvSpPr txBox="1"/>
          <p:nvPr/>
        </p:nvSpPr>
        <p:spPr>
          <a:xfrm>
            <a:off x="3138491" y="5191107"/>
            <a:ext cx="1025261" cy="308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400" b="1" dirty="0">
                <a:solidFill>
                  <a:schemeClr val="dk1"/>
                </a:solidFill>
              </a:rPr>
              <a:t>2. source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14" name="Shape 279"/>
          <p:cNvSpPr txBox="1"/>
          <p:nvPr/>
        </p:nvSpPr>
        <p:spPr>
          <a:xfrm>
            <a:off x="3884341" y="6378032"/>
            <a:ext cx="1391783" cy="24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400" b="1" dirty="0">
                <a:solidFill>
                  <a:schemeClr val="dk1"/>
                </a:solidFill>
              </a:rPr>
              <a:t>3. feature type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15" name="Shape 280"/>
          <p:cNvSpPr txBox="1"/>
          <p:nvPr/>
        </p:nvSpPr>
        <p:spPr>
          <a:xfrm>
            <a:off x="4621464" y="5152918"/>
            <a:ext cx="812543" cy="376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400" b="1" dirty="0">
                <a:solidFill>
                  <a:schemeClr val="dk1"/>
                </a:solidFill>
              </a:rPr>
              <a:t>4. start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16" name="Shape 281"/>
          <p:cNvSpPr txBox="1"/>
          <p:nvPr/>
        </p:nvSpPr>
        <p:spPr>
          <a:xfrm>
            <a:off x="5235114" y="6301162"/>
            <a:ext cx="698070" cy="3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400" b="1" dirty="0">
                <a:solidFill>
                  <a:schemeClr val="dk1"/>
                </a:solidFill>
              </a:rPr>
              <a:t>5. end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17" name="Shape 282"/>
          <p:cNvSpPr txBox="1"/>
          <p:nvPr/>
        </p:nvSpPr>
        <p:spPr>
          <a:xfrm>
            <a:off x="5545040" y="5149123"/>
            <a:ext cx="918885" cy="37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400" b="1">
                <a:solidFill>
                  <a:schemeClr val="dk1"/>
                </a:solidFill>
              </a:rPr>
              <a:t>6. score</a:t>
            </a:r>
            <a:endParaRPr sz="1400" b="1">
              <a:solidFill>
                <a:schemeClr val="dk1"/>
              </a:solidFill>
            </a:endParaRPr>
          </a:p>
        </p:txBody>
      </p:sp>
      <p:sp>
        <p:nvSpPr>
          <p:cNvPr id="18" name="Shape 283"/>
          <p:cNvSpPr txBox="1"/>
          <p:nvPr/>
        </p:nvSpPr>
        <p:spPr>
          <a:xfrm>
            <a:off x="5993423" y="6335749"/>
            <a:ext cx="912462" cy="32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400" b="1" dirty="0">
                <a:solidFill>
                  <a:schemeClr val="dk1"/>
                </a:solidFill>
              </a:rPr>
              <a:t>7. strand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19" name="Shape 284"/>
          <p:cNvSpPr txBox="1"/>
          <p:nvPr/>
        </p:nvSpPr>
        <p:spPr>
          <a:xfrm>
            <a:off x="6270224" y="5215894"/>
            <a:ext cx="833999" cy="25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400" b="1" dirty="0">
                <a:solidFill>
                  <a:schemeClr val="dk1"/>
                </a:solidFill>
              </a:rPr>
              <a:t>8. phase 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20" name="Shape 285"/>
          <p:cNvSpPr txBox="1"/>
          <p:nvPr/>
        </p:nvSpPr>
        <p:spPr>
          <a:xfrm>
            <a:off x="7199700" y="6292493"/>
            <a:ext cx="1532361" cy="47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400" b="1" dirty="0">
                <a:solidFill>
                  <a:schemeClr val="dk1"/>
                </a:solidFill>
              </a:rPr>
              <a:t>9. attribute(s)</a:t>
            </a:r>
            <a:endParaRPr sz="1400" b="1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400" b="1" dirty="0">
                <a:solidFill>
                  <a:schemeClr val="dk1"/>
                </a:solidFill>
              </a:rPr>
              <a:t>tag=value  </a:t>
            </a:r>
            <a:endParaRPr sz="1400" b="1" dirty="0">
              <a:solidFill>
                <a:schemeClr val="dk1"/>
              </a:solidFill>
            </a:endParaRPr>
          </a:p>
        </p:txBody>
      </p:sp>
      <p:cxnSp>
        <p:nvCxnSpPr>
          <p:cNvPr id="21" name="Shape 286"/>
          <p:cNvCxnSpPr/>
          <p:nvPr/>
        </p:nvCxnSpPr>
        <p:spPr>
          <a:xfrm flipV="1">
            <a:off x="2761729" y="6080007"/>
            <a:ext cx="0" cy="30512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" name="Shape 291"/>
          <p:cNvCxnSpPr/>
          <p:nvPr/>
        </p:nvCxnSpPr>
        <p:spPr>
          <a:xfrm>
            <a:off x="4996251" y="5541150"/>
            <a:ext cx="0" cy="30381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1" name="Shape 291"/>
          <p:cNvCxnSpPr/>
          <p:nvPr/>
        </p:nvCxnSpPr>
        <p:spPr>
          <a:xfrm>
            <a:off x="3529684" y="5539839"/>
            <a:ext cx="0" cy="30381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" name="Shape 291"/>
          <p:cNvCxnSpPr/>
          <p:nvPr/>
        </p:nvCxnSpPr>
        <p:spPr>
          <a:xfrm>
            <a:off x="5985967" y="5541150"/>
            <a:ext cx="0" cy="30381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3" name="Shape 291"/>
          <p:cNvCxnSpPr/>
          <p:nvPr/>
        </p:nvCxnSpPr>
        <p:spPr>
          <a:xfrm>
            <a:off x="6452834" y="5527067"/>
            <a:ext cx="0" cy="30381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8" name="Shape 286"/>
          <p:cNvCxnSpPr/>
          <p:nvPr/>
        </p:nvCxnSpPr>
        <p:spPr>
          <a:xfrm flipV="1">
            <a:off x="4289009" y="6080007"/>
            <a:ext cx="0" cy="30512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" name="Shape 286"/>
          <p:cNvCxnSpPr/>
          <p:nvPr/>
        </p:nvCxnSpPr>
        <p:spPr>
          <a:xfrm flipV="1">
            <a:off x="5567942" y="6080007"/>
            <a:ext cx="0" cy="30512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0" name="Shape 286"/>
          <p:cNvCxnSpPr/>
          <p:nvPr/>
        </p:nvCxnSpPr>
        <p:spPr>
          <a:xfrm flipV="1">
            <a:off x="6228244" y="6080007"/>
            <a:ext cx="0" cy="30512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1" name="Shape 286"/>
          <p:cNvCxnSpPr/>
          <p:nvPr/>
        </p:nvCxnSpPr>
        <p:spPr>
          <a:xfrm flipV="1">
            <a:off x="7535205" y="6080007"/>
            <a:ext cx="0" cy="30512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2" name="Rounded Rectangle 41"/>
          <p:cNvSpPr/>
          <p:nvPr/>
        </p:nvSpPr>
        <p:spPr>
          <a:xfrm>
            <a:off x="2347108" y="5215894"/>
            <a:ext cx="6563543" cy="1642106"/>
          </a:xfrm>
          <a:prstGeom prst="roundRect">
            <a:avLst/>
          </a:prstGeom>
          <a:noFill/>
          <a:ln w="28575" cmpd="sng">
            <a:solidFill>
              <a:schemeClr val="accent6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12441" y="210270"/>
            <a:ext cx="2975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984807"/>
                </a:solidFill>
              </a:rPr>
              <a:t>Introduction to annotation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59820" y="6585623"/>
            <a:ext cx="587277" cy="272377"/>
          </a:xfrm>
        </p:spPr>
        <p:txBody>
          <a:bodyPr/>
          <a:lstStyle/>
          <a:p>
            <a:fld id="{933B0580-DF84-9446-904E-939BF4084F75}" type="slidenum">
              <a:rPr lang="en-US" smtClean="0"/>
              <a:pPr/>
              <a:t>9</a:t>
            </a:fld>
            <a:r>
              <a:rPr lang="en-US" dirty="0" smtClean="0"/>
              <a:t>/55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68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ILS_Annot_Methods_2014_pipe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BIS_perfect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0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9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BD5CAE0F-189C-435B-893E-FB7C3A24DD92}" vid="{CB37C0B0-2724-4713-B74F-80F64AEF7F36}"/>
    </a:ext>
  </a:extLst>
</a:theme>
</file>

<file path=ppt/theme/theme5.xml><?xml version="1.0" encoding="utf-8"?>
<a:theme xmlns:a="http://schemas.openxmlformats.org/drawingml/2006/main" name="11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NBIS_perfect1.thmx</Template>
  <TotalTime>27888</TotalTime>
  <Words>1461</Words>
  <Application>Microsoft Macintosh PowerPoint</Application>
  <PresentationFormat>On-screen Show (4:3)</PresentationFormat>
  <Paragraphs>428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27</vt:i4>
      </vt:variant>
    </vt:vector>
  </HeadingPairs>
  <TitlesOfParts>
    <vt:vector size="42" baseType="lpstr">
      <vt:lpstr>ArialMT</vt:lpstr>
      <vt:lpstr>Calibri</vt:lpstr>
      <vt:lpstr>Consolas</vt:lpstr>
      <vt:lpstr>Humanst521 BT</vt:lpstr>
      <vt:lpstr>Mangal</vt:lpstr>
      <vt:lpstr>Menlo-Regular</vt:lpstr>
      <vt:lpstr>MS PGothic</vt:lpstr>
      <vt:lpstr>Symbol</vt:lpstr>
      <vt:lpstr>Wingdings</vt:lpstr>
      <vt:lpstr>Arial</vt:lpstr>
      <vt:lpstr>BILS_Annot_Methods_2014_pipelines</vt:lpstr>
      <vt:lpstr>NBIS_perfect1</vt:lpstr>
      <vt:lpstr>10_Office-tema</vt:lpstr>
      <vt:lpstr>9_Office-tema</vt:lpstr>
      <vt:lpstr>11_Office-tema</vt:lpstr>
      <vt:lpstr>PowerPoint Presentation</vt:lpstr>
      <vt:lpstr>SciLifeLab vision</vt:lpstr>
      <vt:lpstr>SciLifeLab Platforms</vt:lpstr>
      <vt:lpstr>4 facilities, 80 FTEs</vt:lpstr>
      <vt:lpstr>Support, Infrastructure and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Höppner</dc:creator>
  <cp:lastModifiedBy>Henrik Lantz</cp:lastModifiedBy>
  <cp:revision>534</cp:revision>
  <cp:lastPrinted>2013-10-16T11:59:05Z</cp:lastPrinted>
  <dcterms:created xsi:type="dcterms:W3CDTF">2014-03-28T06:07:36Z</dcterms:created>
  <dcterms:modified xsi:type="dcterms:W3CDTF">2019-05-15T09:03:17Z</dcterms:modified>
</cp:coreProperties>
</file>